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fntdata" ContentType="application/x-fontdata"/>
  <Default Extension="png" ContentType="image/png"/>
  <Default Extension="svg" ContentType="image/sv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63" r:id="rId4"/>
    <p:sldId id="279" r:id="rId5"/>
    <p:sldId id="265" r:id="rId6"/>
    <p:sldId id="266" r:id="rId7"/>
    <p:sldId id="268" r:id="rId8"/>
    <p:sldId id="285" r:id="rId9"/>
    <p:sldId id="294" r:id="rId10"/>
    <p:sldId id="295" r:id="rId11"/>
    <p:sldId id="292" r:id="rId12"/>
    <p:sldId id="296" r:id="rId13"/>
    <p:sldId id="297" r:id="rId14"/>
    <p:sldId id="298" r:id="rId15"/>
    <p:sldId id="269" r:id="rId16"/>
    <p:sldId id="299" r:id="rId17"/>
    <p:sldId id="300" r:id="rId18"/>
    <p:sldId id="286" r:id="rId19"/>
    <p:sldId id="301" r:id="rId20"/>
    <p:sldId id="310" r:id="rId21"/>
    <p:sldId id="311" r:id="rId22"/>
    <p:sldId id="312" r:id="rId23"/>
    <p:sldId id="304" r:id="rId24"/>
    <p:sldId id="305" r:id="rId25"/>
    <p:sldId id="306" r:id="rId26"/>
    <p:sldId id="307" r:id="rId27"/>
    <p:sldId id="308" r:id="rId28"/>
    <p:sldId id="283" r:id="rId29"/>
    <p:sldId id="309" r:id="rId30"/>
  </p:sldIdLst>
  <p:sldSz cx="12190095" cy="6858000"/>
  <p:notesSz cx="6858000" cy="9144000"/>
  <p:embeddedFontLst>
    <p:embeddedFont>
      <p:font typeface="微软雅黑" panose="020B0503020204020204" pitchFamily="34" charset="-122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楷体" panose="02010609060101010101" pitchFamily="49" charset="-122"/>
      <p:regular r:id="rId37"/>
    </p:embeddedFont>
  </p:embeddedFontLst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9352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-725" y="-6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36004" cy="36004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tags" Target="tags/tag1.xml" /><Relationship Id="rId32" Type="http://schemas.openxmlformats.org/officeDocument/2006/relationships/font" Target="fonts/font1.fntdata" /><Relationship Id="rId33" Type="http://schemas.openxmlformats.org/officeDocument/2006/relationships/font" Target="fonts/font2.fntdata" /><Relationship Id="rId34" Type="http://schemas.openxmlformats.org/officeDocument/2006/relationships/font" Target="fonts/font3.fntdata" /><Relationship Id="rId35" Type="http://schemas.openxmlformats.org/officeDocument/2006/relationships/font" Target="fonts/font4.fntdata" /><Relationship Id="rId36" Type="http://schemas.openxmlformats.org/officeDocument/2006/relationships/font" Target="fonts/font5.fntdata" /><Relationship Id="rId37" Type="http://schemas.openxmlformats.org/officeDocument/2006/relationships/font" Target="fonts/font6.fntdata" /><Relationship Id="rId38" Type="http://schemas.openxmlformats.org/officeDocument/2006/relationships/presProps" Target="presProps.xml" /><Relationship Id="rId39" Type="http://schemas.openxmlformats.org/officeDocument/2006/relationships/viewProps" Target="viewProps.xml" /><Relationship Id="rId4" Type="http://schemas.openxmlformats.org/officeDocument/2006/relationships/slide" Target="slides/slide1.xml" /><Relationship Id="rId40" Type="http://schemas.openxmlformats.org/officeDocument/2006/relationships/theme" Target="theme/theme1.xml" /><Relationship Id="rId41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0.wmf" /><Relationship Id="rId2" Type="http://schemas.openxmlformats.org/officeDocument/2006/relationships/image" Target="../media/image21.wmf" /></Relationships>
</file>

<file path=ppt/drawings/_rels/vmlDrawing10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4.wmf" /><Relationship Id="rId2" Type="http://schemas.openxmlformats.org/officeDocument/2006/relationships/image" Target="../media/image35.wmf" /><Relationship Id="rId3" Type="http://schemas.openxmlformats.org/officeDocument/2006/relationships/image" Target="../media/image36.w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2.wmf" /><Relationship Id="rId2" Type="http://schemas.openxmlformats.org/officeDocument/2006/relationships/image" Target="../media/image23.w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4.wmf" /><Relationship Id="rId2" Type="http://schemas.openxmlformats.org/officeDocument/2006/relationships/image" Target="../media/image25.w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6.wmf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7.wmf" /><Relationship Id="rId2" Type="http://schemas.openxmlformats.org/officeDocument/2006/relationships/image" Target="../media/image28.wmf" /></Relationships>
</file>

<file path=ppt/drawings/_rels/vmlDrawing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9.wmf" /></Relationships>
</file>

<file path=ppt/drawings/_rels/vmlDrawing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0.wmf" /></Relationships>
</file>

<file path=ppt/drawings/_rels/vmlDrawing8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1.wmf" /></Relationships>
</file>

<file path=ppt/drawings/_rels/vmlDrawing9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2.wmf" /><Relationship Id="rId2" Type="http://schemas.openxmlformats.org/officeDocument/2006/relationships/image" Target="../media/image33.wmf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460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 cmpd="sng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>
                <a:latin typeface="Calibri" panose="020f0502020204030204" pitchFamily="34" charset="0"/>
                <a:ea typeface="楷体" panose="02010609060101010101" pitchFamily="49" charset="-122"/>
                <a:cs typeface="+mn-cs"/>
              </a:rPr>
              <a:t/>
            </a:fld>
            <a:endParaRPr lang="zh-CN" altLang="en-US" sz="1200" strike="noStrike" noProof="1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楷体" panose="02010609060101010101" pitchFamily="49" charset="-122"/>
        <a:cs typeface="楷体" panose="02010609060101010101" pitchFamily="49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楷体" panose="02010609060101010101" pitchFamily="49" charset="-122"/>
        <a:cs typeface="楷体" panose="02010609060101010101" pitchFamily="49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楷体" panose="02010609060101010101" pitchFamily="49" charset="-122"/>
        <a:cs typeface="楷体" panose="02010609060101010101" pitchFamily="49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楷体" panose="02010609060101010101" pitchFamily="49" charset="-122"/>
        <a:cs typeface="楷体" panose="02010609060101010101" pitchFamily="49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楷体" panose="02010609060101010101" pitchFamily="49" charset="-122"/>
        <a:cs typeface="楷体" panose="02010609060101010101" pitchFamily="49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5.png" /><Relationship Id="rId2" Type="http://schemas.openxmlformats.org/officeDocument/2006/relationships/image" Target="../media/image16.svg" /><Relationship Id="rId3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7.png" /><Relationship Id="rId2" Type="http://schemas.openxmlformats.org/officeDocument/2006/relationships/image" Target="../media/image18.svg" /><Relationship Id="rId3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svg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svg" /><Relationship Id="rId3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image" Target="../media/image6.svg" /><Relationship Id="rId3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2" Type="http://schemas.openxmlformats.org/officeDocument/2006/relationships/image" Target="../media/image8.svg" /><Relationship Id="rId3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png" /><Relationship Id="rId2" Type="http://schemas.openxmlformats.org/officeDocument/2006/relationships/image" Target="../media/image10.svg" /><Relationship Id="rId3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image" Target="../media/image12.svg" /><Relationship Id="rId3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png" /><Relationship Id="rId2" Type="http://schemas.openxmlformats.org/officeDocument/2006/relationships/image" Target="../media/image14.svg" /><Relationship Id="rId3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0063" y="1922463"/>
            <a:ext cx="10450286" cy="914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60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870063" y="3423570"/>
            <a:ext cx="10450286" cy="914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随堂练习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954803" y="465771"/>
            <a:ext cx="1943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33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 堂 练 习</a:t>
            </a:r>
            <a:endParaRPr lang="zh-CN" altLang="en-US" sz="2800" b="1">
              <a:solidFill>
                <a:srgbClr val="33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形 3" descr="羽毛笔 纯色填充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06803" y="340991"/>
            <a:ext cx="648000" cy="648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课堂总结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954803" y="459593"/>
            <a:ext cx="1943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33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 堂 总 结</a:t>
            </a:r>
            <a:endParaRPr lang="zh-CN" altLang="en-US" sz="2800" b="1">
              <a:solidFill>
                <a:srgbClr val="33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形 3" descr="剪贴板 纯色填充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2803" y="370813"/>
            <a:ext cx="612000" cy="612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954803" y="465771"/>
            <a:ext cx="1943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33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 习 目 标</a:t>
            </a:r>
            <a:endParaRPr lang="zh-CN" altLang="en-US" sz="2800" b="1">
              <a:solidFill>
                <a:srgbClr val="33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形 4" descr="靶心 纯色填充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14803" y="457381"/>
            <a:ext cx="540000" cy="540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复习导入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形 3" descr="信号塔 纯色填充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14803" y="457381"/>
            <a:ext cx="540000" cy="540000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954803" y="465771"/>
            <a:ext cx="1943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33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 习 导 入</a:t>
            </a:r>
            <a:endParaRPr lang="zh-CN" altLang="en-US" sz="2800" b="1">
              <a:solidFill>
                <a:srgbClr val="33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新课导入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954805" y="465771"/>
            <a:ext cx="1943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33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 课 导 入</a:t>
            </a:r>
            <a:endParaRPr lang="zh-CN" altLang="en-US" sz="2800" b="1">
              <a:solidFill>
                <a:srgbClr val="33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形 3" descr="信号塔 纯色填充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14805" y="457381"/>
            <a:ext cx="540000" cy="540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合作探究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954803" y="465771"/>
            <a:ext cx="1943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33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 作 探 究</a:t>
            </a:r>
            <a:endParaRPr lang="zh-CN" altLang="en-US" sz="2800" b="1">
              <a:solidFill>
                <a:srgbClr val="33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形 3" descr="集体讨论 纯色填充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2803" y="421381"/>
            <a:ext cx="612000" cy="612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典例精析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954803" y="465771"/>
            <a:ext cx="1943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33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 例 精 析</a:t>
            </a:r>
            <a:endParaRPr lang="zh-CN" altLang="en-US" sz="2800" b="1">
              <a:solidFill>
                <a:srgbClr val="33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形 3" descr="研究 纯色填充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2803" y="421381"/>
            <a:ext cx="612000" cy="612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拓展提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954803" y="465771"/>
            <a:ext cx="1943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33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 展 提 升</a:t>
            </a:r>
            <a:endParaRPr lang="zh-CN" altLang="en-US" sz="2800" b="1">
              <a:solidFill>
                <a:srgbClr val="33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形 3" descr="优秀 纯色填充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2803" y="421381"/>
            <a:ext cx="612000" cy="612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新知小结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954803" y="465771"/>
            <a:ext cx="1943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33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 知 小 结</a:t>
            </a:r>
            <a:endParaRPr lang="zh-CN" altLang="en-US" sz="2800" b="1">
              <a:solidFill>
                <a:srgbClr val="33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形 3" descr="萌芽种子 纯色填充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2803" y="376991"/>
            <a:ext cx="612000" cy="612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思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954803" y="465771"/>
            <a:ext cx="10102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33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2800" b="1">
              <a:solidFill>
                <a:srgbClr val="33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形 3" descr="灯泡和齿轮 纯色填充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2803" y="376991"/>
            <a:ext cx="612000" cy="612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file:///D:\qq&#25991;&#20214;\712321467\Image\C2C\Image2\%7b75232B38-A165-1FB7-499C-2E1C792CACB5%7d.png" TargetMode="External" /><Relationship Id="rId14" Type="http://schemas.openxmlformats.org/officeDocument/2006/relationships/image" Target="../media/image19.pn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199" y="1875270"/>
            <a:ext cx="105140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199" y="3706091"/>
            <a:ext cx="10514013" cy="865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-1587" y="6498000"/>
            <a:ext cx="12192000" cy="360000"/>
          </a:xfrm>
          <a:prstGeom prst="rect">
            <a:avLst/>
          </a:prstGeom>
          <a:solidFill>
            <a:srgbClr val="457BA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  <p:pic>
        <p:nvPicPr>
          <p:cNvPr id="16" name="图片 1073743875" descr="学科网 zxxk.com"/>
          <p:cNvPicPr>
            <a:picLocks noChangeAspect="1"/>
          </p:cNvPicPr>
          <p:nvPr/>
        </p:nvPicPr>
        <p:blipFill>
          <a:blip r:embed="rId14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6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oleObject" Target="../embeddings/oleObject5.bin" TargetMode="Internal" /><Relationship Id="rId3" Type="http://schemas.openxmlformats.org/officeDocument/2006/relationships/image" Target="../media/image24.wmf" /><Relationship Id="rId4" Type="http://schemas.openxmlformats.org/officeDocument/2006/relationships/oleObject" Target="../embeddings/oleObject6.bin" TargetMode="Internal" /><Relationship Id="rId5" Type="http://schemas.openxmlformats.org/officeDocument/2006/relationships/image" Target="../media/image25.wmf" /><Relationship Id="rId6" Type="http://schemas.openxmlformats.org/officeDocument/2006/relationships/vmlDrawing" Target="../drawings/vmlDrawing3.v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oleObject" Target="../embeddings/oleObject7.bin" TargetMode="Internal" /><Relationship Id="rId3" Type="http://schemas.openxmlformats.org/officeDocument/2006/relationships/image" Target="../media/image26.wmf" /><Relationship Id="rId4" Type="http://schemas.openxmlformats.org/officeDocument/2006/relationships/vmlDrawing" Target="../drawings/vmlDrawing4.v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oleObject8.bin" TargetMode="Internal" /><Relationship Id="rId3" Type="http://schemas.openxmlformats.org/officeDocument/2006/relationships/image" Target="../media/image27.wmf" /><Relationship Id="rId4" Type="http://schemas.openxmlformats.org/officeDocument/2006/relationships/oleObject" Target="../embeddings/oleObject9.bin" TargetMode="Internal" /><Relationship Id="rId5" Type="http://schemas.openxmlformats.org/officeDocument/2006/relationships/image" Target="../media/image28.wmf" /><Relationship Id="rId6" Type="http://schemas.openxmlformats.org/officeDocument/2006/relationships/vmlDrawing" Target="../drawings/vmlDrawing5.v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oleObject" Target="../embeddings/oleObject10.bin" TargetMode="Internal" /><Relationship Id="rId3" Type="http://schemas.openxmlformats.org/officeDocument/2006/relationships/image" Target="../media/image29.wmf" /><Relationship Id="rId4" Type="http://schemas.openxmlformats.org/officeDocument/2006/relationships/vmlDrawing" Target="../drawings/vmlDrawing6.v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oleObject" Target="../embeddings/oleObject11.bin" TargetMode="Internal" /><Relationship Id="rId3" Type="http://schemas.openxmlformats.org/officeDocument/2006/relationships/image" Target="../media/image30.wmf" /><Relationship Id="rId4" Type="http://schemas.openxmlformats.org/officeDocument/2006/relationships/vmlDrawing" Target="../drawings/vmlDrawing7.v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oleObject" Target="../embeddings/oleObject12.bin" TargetMode="Internal" /><Relationship Id="rId3" Type="http://schemas.openxmlformats.org/officeDocument/2006/relationships/image" Target="../media/image31.wmf" /><Relationship Id="rId4" Type="http://schemas.openxmlformats.org/officeDocument/2006/relationships/vmlDrawing" Target="../drawings/vmlDrawing8.v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oleObject" Target="../embeddings/oleObject13.bin" TargetMode="Internal" /><Relationship Id="rId3" Type="http://schemas.openxmlformats.org/officeDocument/2006/relationships/image" Target="../media/image32.wmf" /><Relationship Id="rId4" Type="http://schemas.openxmlformats.org/officeDocument/2006/relationships/oleObject" Target="../embeddings/oleObject14.bin" TargetMode="Internal" /><Relationship Id="rId5" Type="http://schemas.openxmlformats.org/officeDocument/2006/relationships/image" Target="../media/image33.wmf" /><Relationship Id="rId6" Type="http://schemas.openxmlformats.org/officeDocument/2006/relationships/vmlDrawing" Target="../drawings/vmlDrawing9.v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oleObject" Target="../embeddings/oleObject15.bin" TargetMode="Internal" /><Relationship Id="rId3" Type="http://schemas.openxmlformats.org/officeDocument/2006/relationships/image" Target="../media/image34.wmf" /><Relationship Id="rId4" Type="http://schemas.openxmlformats.org/officeDocument/2006/relationships/oleObject" Target="../embeddings/oleObject16.bin" TargetMode="Internal" /><Relationship Id="rId5" Type="http://schemas.openxmlformats.org/officeDocument/2006/relationships/image" Target="../media/image35.wmf" /><Relationship Id="rId6" Type="http://schemas.openxmlformats.org/officeDocument/2006/relationships/oleObject" Target="../embeddings/oleObject17.bin" TargetMode="Internal" /><Relationship Id="rId7" Type="http://schemas.openxmlformats.org/officeDocument/2006/relationships/image" Target="../media/image36.wmf" /><Relationship Id="rId8" Type="http://schemas.openxmlformats.org/officeDocument/2006/relationships/image" Target="../media/image37.png" /><Relationship Id="rId9" Type="http://schemas.openxmlformats.org/officeDocument/2006/relationships/vmlDrawing" Target="../drawings/vmlDrawing10.v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20.wmf" /><Relationship Id="rId4" Type="http://schemas.openxmlformats.org/officeDocument/2006/relationships/oleObject" Target="../embeddings/oleObject2.bin" TargetMode="Internal" /><Relationship Id="rId5" Type="http://schemas.openxmlformats.org/officeDocument/2006/relationships/image" Target="../media/image21.wmf" /><Relationship Id="rId6" Type="http://schemas.openxmlformats.org/officeDocument/2006/relationships/vmlDrawing" Target="../drawings/vmlDrawing1.v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oleObject" Target="../embeddings/oleObject3.bin" TargetMode="Internal" /><Relationship Id="rId3" Type="http://schemas.openxmlformats.org/officeDocument/2006/relationships/image" Target="../media/image22.wmf" /><Relationship Id="rId4" Type="http://schemas.openxmlformats.org/officeDocument/2006/relationships/oleObject" Target="../embeddings/oleObject4.bin" TargetMode="Internal" /><Relationship Id="rId5" Type="http://schemas.openxmlformats.org/officeDocument/2006/relationships/image" Target="../media/image23.wmf" /><Relationship Id="rId6" Type="http://schemas.openxmlformats.org/officeDocument/2006/relationships/vmlDrawing" Target="../drawings/vmlDrawing2.v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77426" y="1911953"/>
            <a:ext cx="11235559" cy="1136047"/>
          </a:xfrm>
        </p:spPr>
        <p:txBody>
          <a:bodyPr/>
          <a:lstStyle/>
          <a:p>
            <a:r>
              <a:rPr lang="zh-CN" altLang="en-US" sz="7200" b="1" smtClean="0">
                <a:solidFill>
                  <a:srgbClr val="CC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第二十章   数据的分析</a:t>
            </a:r>
            <a:endParaRPr lang="zh-CN" altLang="en-US" sz="7200" b="1">
              <a:solidFill>
                <a:srgbClr val="CC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/>
        </p:nvGrpSpPr>
        <p:grpSpPr>
          <a:xfrm>
            <a:off x="789721" y="1096838"/>
            <a:ext cx="10490809" cy="4659737"/>
            <a:chOff x="789721" y="1096838"/>
            <a:chExt cx="10490809" cy="4659737"/>
          </a:xfrm>
        </p:grpSpPr>
        <p:sp>
          <p:nvSpPr>
            <p:cNvPr id="2" name="Rectangle 11"/>
            <p:cNvSpPr>
              <a:spLocks noChangeArrowheads="1"/>
            </p:cNvSpPr>
            <p:nvPr/>
          </p:nvSpPr>
          <p:spPr bwMode="auto">
            <a:xfrm>
              <a:off x="789721" y="1096838"/>
              <a:ext cx="10490809" cy="4659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解：听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、说、读、写成绩按照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2 : 1 : 3 : 4</a:t>
              </a:r>
              <a:r>
                <a:rPr lang="zh-CN" altLang="en-US" sz="2800" b="1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的比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确定，这说明各项成绩的“重要程度”有所不同</a:t>
              </a:r>
              <a:r>
                <a:rPr lang="zh-CN" altLang="en-US" sz="2800" b="1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，读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、写的成绩比听、说的成绩更加</a:t>
              </a:r>
              <a:r>
                <a:rPr lang="zh-CN" altLang="en-US" sz="2800" b="1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“重要”</a:t>
              </a:r>
              <a:r>
                <a:rPr lang="en-US" altLang="zh-CN" sz="2800" b="1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.</a:t>
              </a:r>
              <a:r>
                <a:rPr lang="zh-CN" altLang="en-US" sz="2800" b="1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因此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，</a:t>
              </a:r>
              <a:r>
                <a:rPr lang="zh-CN" altLang="en-US" sz="2800" b="1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甲的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平均成绩为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250000"/>
                </a:lnSpc>
              </a:pPr>
              <a:endPara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250000"/>
                </a:lnSpc>
              </a:pPr>
              <a:r>
                <a:rPr lang="zh-CN" altLang="en-US" sz="2800" b="1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乙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的平均成绩为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因为乙的平均成绩比甲高，所以应该录取乙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.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3451714" y="2791313"/>
            <a:ext cx="4724494" cy="839910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2" name="Equation" r:id="rId2" imgW="2286000" imgH="406400" progId="Equation.DSMT4">
                    <p:embed/>
                  </p:oleObj>
                </mc:Choice>
                <mc:Fallback>
                  <p:oleObj name="Equation" r:id="rId2" imgW="2286000" imgH="4064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451714" y="2791313"/>
                          <a:ext cx="4724494" cy="83991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3493969" y="4048736"/>
            <a:ext cx="4546600" cy="812800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3" name="Equation" r:id="rId4" imgW="2273300" imgH="406400" progId="Equation.DSMT4">
                    <p:embed/>
                  </p:oleObj>
                </mc:Choice>
                <mc:Fallback>
                  <p:oleObj name="Equation" r:id="rId4" imgW="2273300" imgH="4064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493969" y="4048736"/>
                          <a:ext cx="4546600" cy="812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801198" y="1849465"/>
            <a:ext cx="10347448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        对于上述</a:t>
            </a:r>
            <a:r>
              <a:rPr lang="zh-CN" altLang="en-US" sz="2800" b="1">
                <a:solidFill>
                  <a:srgbClr val="00B0F0"/>
                </a:solidFill>
                <a:latin typeface="Times New Roman" panose="02020603050405020304" pitchFamily="18" charset="0"/>
              </a:rPr>
              <a:t>问题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是根据实际需要对不同类型的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数据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赋予与其重要程度相应的比重，其中的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分别称为听、说、读、写四项成绩的权 ，相应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的平均数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79. 5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80. 4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分别称为甲和乙的听、说、读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、写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四项成绩的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加权平均数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970938" y="1725209"/>
            <a:ext cx="9931523" cy="1918959"/>
            <a:chOff x="970938" y="1725209"/>
            <a:chExt cx="9931523" cy="1918959"/>
          </a:xfrm>
        </p:grpSpPr>
        <p:sp>
          <p:nvSpPr>
            <p:cNvPr id="2" name="Rectangle 11"/>
            <p:cNvSpPr>
              <a:spLocks noChangeArrowheads="1"/>
            </p:cNvSpPr>
            <p:nvPr/>
          </p:nvSpPr>
          <p:spPr bwMode="auto">
            <a:xfrm>
              <a:off x="970938" y="1725209"/>
              <a:ext cx="9931523" cy="1902059"/>
            </a:xfrm>
            <a:prstGeom prst="rect">
              <a:avLst/>
            </a:prstGeom>
            <a:noFill/>
            <a:ln w="57150" cmpd="dbl" algn="ctr">
              <a:solidFill>
                <a:srgbClr val="7030A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zh-CN" sz="2800" b="1" smtClean="0">
                  <a:solidFill>
                    <a:srgbClr val="00B0F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定义：</a:t>
              </a:r>
              <a:r>
                <a:rPr lang="zh-CN" altLang="zh-CN" sz="2800" b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若</a:t>
              </a:r>
              <a:r>
                <a:rPr lang="en-US" altLang="zh-CN" sz="2800" b="1" i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</a:t>
              </a:r>
              <a:r>
                <a:rPr lang="zh-CN" altLang="zh-CN" sz="2800" b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个数</a:t>
              </a:r>
              <a:r>
                <a:rPr lang="en-US" altLang="zh-CN" sz="2800" b="1" i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x</a:t>
              </a:r>
              <a:r>
                <a:rPr lang="en-US" altLang="zh-CN" sz="2800" b="1" baseline="-25000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</a:t>
              </a:r>
              <a:r>
                <a:rPr lang="zh-CN" altLang="zh-CN" sz="2800" b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 i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x</a:t>
              </a:r>
              <a:r>
                <a:rPr lang="en-US" altLang="zh-CN" sz="2800" b="1" baseline="-25000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2</a:t>
              </a:r>
              <a:r>
                <a:rPr lang="zh-CN" altLang="zh-CN" sz="2800" b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…</a:t>
              </a:r>
              <a:r>
                <a:rPr lang="zh-CN" altLang="zh-CN" sz="2800" b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 i="1" err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x</a:t>
              </a:r>
              <a:r>
                <a:rPr lang="en-US" altLang="zh-CN" sz="2800" b="1" i="1" baseline="-25000" err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</a:t>
              </a:r>
              <a:r>
                <a:rPr lang="zh-CN" altLang="zh-CN" sz="2800" b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的权分别是</a:t>
              </a:r>
              <a:r>
                <a:rPr lang="en-US" altLang="zh-CN" sz="2800" b="1" i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w</a:t>
              </a:r>
              <a:r>
                <a:rPr lang="en-US" altLang="zh-CN" sz="2800" b="1" baseline="-25000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</a:t>
              </a:r>
              <a:r>
                <a:rPr lang="zh-CN" altLang="zh-CN" sz="2800" b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 i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w</a:t>
              </a:r>
              <a:r>
                <a:rPr lang="en-US" altLang="zh-CN" sz="2800" b="1" baseline="-25000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2</a:t>
              </a:r>
              <a:r>
                <a:rPr lang="zh-CN" altLang="zh-CN" sz="2800" b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…</a:t>
              </a:r>
              <a:r>
                <a:rPr lang="zh-CN" altLang="zh-CN" sz="2800" b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 i="1" err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w</a:t>
              </a:r>
              <a:r>
                <a:rPr lang="en-US" altLang="zh-CN" sz="2800" b="1" i="1" baseline="-25000" err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</a:t>
              </a:r>
              <a:r>
                <a:rPr lang="zh-CN" altLang="zh-CN" sz="2800" b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，</a:t>
              </a:r>
              <a:endParaRPr lang="en-US" altLang="zh-CN" sz="2800" b="1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zh-CN" sz="2800" b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则</a:t>
              </a:r>
              <a:r>
                <a:rPr lang="en-US" altLang="zh-CN" sz="2800" b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                                   </a:t>
              </a:r>
              <a:r>
                <a:rPr lang="zh-CN" altLang="zh-CN" sz="2800" b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叫做这</a:t>
              </a:r>
              <a:r>
                <a:rPr lang="en-US" altLang="zh-CN" sz="2800" b="1" i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</a:t>
              </a:r>
              <a:r>
                <a:rPr lang="zh-CN" altLang="zh-CN" sz="2800" b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个数的</a:t>
              </a:r>
              <a:r>
                <a:rPr lang="zh-CN" altLang="zh-CN" sz="2800" b="1" smtClean="0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加权平均数</a:t>
              </a:r>
              <a:r>
                <a:rPr lang="en-US" altLang="zh-CN" sz="2800" b="1" smtClean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</a:t>
              </a:r>
              <a:endParaRPr lang="zh-CN" altLang="zh-CN" sz="2800" b="1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" name="Object 47"/>
            <p:cNvGraphicFramePr>
              <a:graphicFrameLocks noChangeAspect="1"/>
            </p:cNvGraphicFramePr>
            <p:nvPr/>
          </p:nvGraphicFramePr>
          <p:xfrm>
            <a:off x="1602097" y="2777393"/>
            <a:ext cx="2971800" cy="866775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4" name="Equation" r:id="rId2" imgW="1524000" imgH="444500" progId="Equation.DSMT4">
                    <p:embed/>
                  </p:oleObj>
                </mc:Choice>
                <mc:Fallback>
                  <p:oleObj name="Equation" r:id="rId2" imgW="1524000" imgH="4445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602097" y="2777393"/>
                          <a:ext cx="2971800" cy="8667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658812" y="1098551"/>
            <a:ext cx="10815150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600" b="1">
                <a:solidFill>
                  <a:srgbClr val="000000"/>
                </a:solidFill>
                <a:latin typeface="+mn-lt"/>
                <a:ea typeface="+mn-ea"/>
              </a:rPr>
              <a:t>某一次演讲比赛中，评委将从演讲内容、演讲能力、演讲效果三个方面为选手打分</a:t>
            </a:r>
            <a:r>
              <a:rPr lang="en-US" altLang="zh-CN" sz="2600" b="1">
                <a:solidFill>
                  <a:srgbClr val="000000"/>
                </a:solidFill>
                <a:latin typeface="+mn-lt"/>
                <a:ea typeface="+mn-ea"/>
              </a:rPr>
              <a:t>.</a:t>
            </a:r>
            <a:r>
              <a:rPr lang="zh-CN" altLang="en-US" sz="2600" b="1">
                <a:solidFill>
                  <a:srgbClr val="000000"/>
                </a:solidFill>
                <a:latin typeface="+mn-lt"/>
                <a:ea typeface="+mn-ea"/>
              </a:rPr>
              <a:t>各项成绩均按百分制计，然后再按演讲内容占</a:t>
            </a:r>
            <a:r>
              <a:rPr lang="en-US" altLang="zh-CN" sz="2600" b="1">
                <a:solidFill>
                  <a:srgbClr val="000000"/>
                </a:solidFill>
                <a:latin typeface="+mn-lt"/>
                <a:ea typeface="+mn-ea"/>
              </a:rPr>
              <a:t>50%</a:t>
            </a:r>
            <a:r>
              <a:rPr lang="zh-CN" altLang="en-US" sz="2600" b="1">
                <a:solidFill>
                  <a:srgbClr val="000000"/>
                </a:solidFill>
                <a:latin typeface="+mn-lt"/>
                <a:ea typeface="+mn-ea"/>
              </a:rPr>
              <a:t>、演讲能力占</a:t>
            </a:r>
            <a:r>
              <a:rPr lang="en-US" altLang="zh-CN" sz="2600" b="1">
                <a:solidFill>
                  <a:srgbClr val="000000"/>
                </a:solidFill>
                <a:latin typeface="+mn-lt"/>
                <a:ea typeface="+mn-ea"/>
              </a:rPr>
              <a:t>40%</a:t>
            </a:r>
            <a:r>
              <a:rPr lang="zh-CN" altLang="en-US" sz="2600" b="1">
                <a:solidFill>
                  <a:srgbClr val="000000"/>
                </a:solidFill>
                <a:latin typeface="+mn-lt"/>
                <a:ea typeface="+mn-ea"/>
              </a:rPr>
              <a:t>、演讲效果占</a:t>
            </a:r>
            <a:r>
              <a:rPr lang="en-US" altLang="zh-CN" sz="2600" b="1">
                <a:solidFill>
                  <a:srgbClr val="000000"/>
                </a:solidFill>
                <a:latin typeface="+mn-lt"/>
                <a:ea typeface="+mn-ea"/>
              </a:rPr>
              <a:t>10%</a:t>
            </a:r>
            <a:r>
              <a:rPr lang="zh-CN" altLang="en-US" sz="2600" b="1">
                <a:solidFill>
                  <a:srgbClr val="000000"/>
                </a:solidFill>
                <a:latin typeface="+mn-lt"/>
                <a:ea typeface="+mn-ea"/>
              </a:rPr>
              <a:t>，计算选手的综合成绩 </a:t>
            </a:r>
            <a:r>
              <a:rPr lang="en-US" altLang="zh-CN" sz="2600" b="1">
                <a:solidFill>
                  <a:srgbClr val="000000"/>
                </a:solidFill>
                <a:latin typeface="+mn-lt"/>
                <a:ea typeface="+mn-ea"/>
              </a:rPr>
              <a:t>(</a:t>
            </a:r>
            <a:r>
              <a:rPr lang="zh-CN" altLang="en-US" sz="2600" b="1">
                <a:solidFill>
                  <a:srgbClr val="000000"/>
                </a:solidFill>
                <a:latin typeface="+mn-lt"/>
                <a:ea typeface="+mn-ea"/>
              </a:rPr>
              <a:t>百分制</a:t>
            </a:r>
            <a:r>
              <a:rPr lang="en-US" altLang="zh-CN" sz="2600" b="1">
                <a:solidFill>
                  <a:srgbClr val="000000"/>
                </a:solidFill>
                <a:latin typeface="+mn-lt"/>
                <a:ea typeface="+mn-ea"/>
              </a:rPr>
              <a:t>) .</a:t>
            </a:r>
            <a:endParaRPr lang="en-US" altLang="zh-CN" sz="2600" b="1">
              <a:solidFill>
                <a:srgbClr val="000000"/>
              </a:solidFill>
              <a:latin typeface="+mn-lt"/>
              <a:ea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600" b="1">
                <a:solidFill>
                  <a:srgbClr val="000000"/>
                </a:solidFill>
                <a:latin typeface="+mn-lt"/>
                <a:ea typeface="+mn-ea"/>
              </a:rPr>
              <a:t>进入决赛的前两名选手的单项成绩如下表所示，请确定两人的名次</a:t>
            </a:r>
            <a:r>
              <a:rPr lang="en-US" altLang="zh-CN" sz="2600" b="1">
                <a:solidFill>
                  <a:srgbClr val="000000"/>
                </a:solidFill>
                <a:latin typeface="+mn-lt"/>
                <a:ea typeface="+mn-ea"/>
              </a:rPr>
              <a:t>.</a:t>
            </a:r>
            <a:endParaRPr lang="zh-CN" altLang="en-US" sz="2600" b="1">
              <a:solidFill>
                <a:srgbClr val="000000"/>
              </a:solidFill>
              <a:latin typeface="+mn-lt"/>
              <a:ea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724025" y="3745149"/>
          <a:ext cx="7472728" cy="15302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8182"/>
                <a:gridCol w="1868182"/>
                <a:gridCol w="1868182"/>
                <a:gridCol w="1868182"/>
              </a:tblGrid>
              <a:tr h="510079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6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选手</a:t>
                      </a:r>
                      <a:endParaRPr lang="zh-CN" altLang="en-US" sz="2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694" marB="45694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6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演讲内容</a:t>
                      </a:r>
                      <a:endParaRPr lang="zh-CN" altLang="en-US" sz="2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694" marB="45694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6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演讲能力</a:t>
                      </a:r>
                      <a:endParaRPr lang="zh-CN" altLang="en-US" sz="2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694" marB="45694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6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演讲效果</a:t>
                      </a:r>
                      <a:endParaRPr lang="zh-CN" altLang="en-US" sz="2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694" marB="45694"/>
                </a:tc>
              </a:tr>
              <a:tr h="510079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6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zh-CN" altLang="en-US" sz="2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694" marB="45694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6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zh-CN" altLang="en-US" sz="2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694" marB="45694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6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zh-CN" altLang="en-US" sz="2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694" marB="45694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6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zh-CN" altLang="en-US" sz="2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694" marB="45694"/>
                </a:tc>
              </a:tr>
              <a:tr h="510079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6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694" marB="45694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6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zh-CN" altLang="en-US" sz="2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694" marB="45694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6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zh-CN" altLang="en-US" sz="2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694" marB="45694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6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zh-CN" altLang="en-US" sz="2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694" marB="45694"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940778" y="2170846"/>
            <a:ext cx="10515600" cy="2031325"/>
          </a:xfrm>
          <a:prstGeom prst="rect">
            <a:avLst/>
          </a:prstGeom>
          <a:ln w="19050"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smtClean="0">
                <a:latin typeface="Times New Roman" panose="02020603050405020304" pitchFamily="18" charset="0"/>
              </a:rPr>
              <a:t>分析：这个</a:t>
            </a:r>
            <a:r>
              <a:rPr lang="zh-CN" altLang="en-US" sz="2800" b="1">
                <a:latin typeface="Times New Roman" panose="02020603050405020304" pitchFamily="18" charset="0"/>
              </a:rPr>
              <a:t>问题可以看成是求两名选手三项成绩的</a:t>
            </a:r>
            <a:r>
              <a:rPr lang="zh-CN" altLang="en-US" sz="2800" b="1" smtClean="0">
                <a:latin typeface="Times New Roman" panose="02020603050405020304" pitchFamily="18" charset="0"/>
              </a:rPr>
              <a:t>加权平均数</a:t>
            </a:r>
            <a:r>
              <a:rPr lang="zh-CN" altLang="en-US" sz="2800" b="1">
                <a:latin typeface="Times New Roman" panose="02020603050405020304" pitchFamily="18" charset="0"/>
              </a:rPr>
              <a:t>，</a:t>
            </a:r>
            <a:r>
              <a:rPr lang="en-US" altLang="zh-CN" sz="2800" b="1">
                <a:latin typeface="Times New Roman" panose="02020603050405020304" pitchFamily="18" charset="0"/>
              </a:rPr>
              <a:t>50%, 40%, 10%</a:t>
            </a:r>
            <a:r>
              <a:rPr lang="zh-CN" altLang="en-US" sz="2800" b="1">
                <a:latin typeface="Times New Roman" panose="02020603050405020304" pitchFamily="18" charset="0"/>
              </a:rPr>
              <a:t>说明演讲内容、演讲</a:t>
            </a:r>
            <a:r>
              <a:rPr lang="zh-CN" altLang="en-US" sz="2800" b="1" smtClean="0">
                <a:latin typeface="Times New Roman" panose="02020603050405020304" pitchFamily="18" charset="0"/>
              </a:rPr>
              <a:t>能力</a:t>
            </a:r>
            <a:r>
              <a:rPr lang="zh-CN" altLang="en-US" sz="2800" b="1">
                <a:latin typeface="Times New Roman" panose="02020603050405020304" pitchFamily="18" charset="0"/>
              </a:rPr>
              <a:t>、演讲效果三项成绩在总成绩中的重要</a:t>
            </a:r>
            <a:r>
              <a:rPr lang="zh-CN" altLang="en-US" sz="2800" b="1" smtClean="0">
                <a:latin typeface="Times New Roman" panose="02020603050405020304" pitchFamily="18" charset="0"/>
              </a:rPr>
              <a:t>程度，是</a:t>
            </a:r>
            <a:r>
              <a:rPr lang="zh-CN" altLang="en-US" sz="2800" b="1">
                <a:latin typeface="Times New Roman" panose="02020603050405020304" pitchFamily="18" charset="0"/>
              </a:rPr>
              <a:t>三项成绩的权</a:t>
            </a:r>
            <a:r>
              <a:rPr lang="en-US" altLang="zh-CN" sz="2800" b="1">
                <a:latin typeface="Times New Roman" panose="02020603050405020304" pitchFamily="18" charset="0"/>
              </a:rPr>
              <a:t>.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1622671" y="1143243"/>
            <a:ext cx="8989644" cy="4465838"/>
            <a:chOff x="1622671" y="1143243"/>
            <a:chExt cx="8989644" cy="4465838"/>
          </a:xfrm>
        </p:grpSpPr>
        <p:sp>
          <p:nvSpPr>
            <p:cNvPr id="2" name="Rectangle 11"/>
            <p:cNvSpPr>
              <a:spLocks noChangeArrowheads="1"/>
            </p:cNvSpPr>
            <p:nvPr/>
          </p:nvSpPr>
          <p:spPr bwMode="auto">
            <a:xfrm>
              <a:off x="1622671" y="1143243"/>
              <a:ext cx="8989644" cy="4465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45000"/>
                </a:lnSpc>
              </a:pPr>
              <a:r>
                <a:rPr lang="zh-CN" altLang="en-US" sz="2800" b="1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解：选手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的最后得分是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145000"/>
                </a:lnSpc>
              </a:pP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145000"/>
                </a:lnSpc>
              </a:pP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145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选手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的最后得分是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145000"/>
                </a:lnSpc>
              </a:pP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145000"/>
                </a:lnSpc>
              </a:pP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145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由上可知选手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获得第一名，选手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获得第二名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.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176830" y="1916723"/>
            <a:ext cx="4724400" cy="812800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5" name="Equation" r:id="rId2" imgW="2362200" imgH="406400" progId="Equation.DSMT4">
                    <p:embed/>
                  </p:oleObj>
                </mc:Choice>
                <mc:Fallback>
                  <p:oleObj name="Equation" r:id="rId2" imgW="2362200" imgH="4064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176830" y="1916723"/>
                          <a:ext cx="4724400" cy="812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241795" y="3792659"/>
            <a:ext cx="4724400" cy="812800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6" name="Equation" r:id="rId4" imgW="2362200" imgH="406400" progId="Equation.DSMT4">
                    <p:embed/>
                  </p:oleObj>
                </mc:Choice>
                <mc:Fallback>
                  <p:oleObj name="Equation" r:id="rId4" imgW="2362200" imgH="4064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241795" y="3792659"/>
                          <a:ext cx="4724400" cy="812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424352" y="1362808"/>
            <a:ext cx="7737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结合例题的解答过程，你能体会到权的作用吗？</a:t>
            </a:r>
            <a:endParaRPr lang="zh-CN" altLang="en-US" sz="2800" b="1"/>
          </a:p>
        </p:txBody>
      </p:sp>
      <p:sp>
        <p:nvSpPr>
          <p:cNvPr id="5" name="矩形 4"/>
          <p:cNvSpPr/>
          <p:nvPr/>
        </p:nvSpPr>
        <p:spPr>
          <a:xfrm>
            <a:off x="2766519" y="2657400"/>
            <a:ext cx="6405921" cy="818429"/>
          </a:xfrm>
          <a:prstGeom prst="rect">
            <a:avLst/>
          </a:prstGeom>
          <a:ln w="57150" cmpd="tri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lnSpc>
                <a:spcPct val="200000"/>
              </a:lnSpc>
              <a:spcBef>
                <a:spcPct val="50000"/>
              </a:spcBef>
            </a:pPr>
            <a:r>
              <a:rPr lang="zh-CN" altLang="en-US" sz="2800" b="1">
                <a:latin typeface="+mn-lt"/>
                <a:ea typeface="+mn-ea"/>
              </a:rPr>
              <a:t>数据的</a:t>
            </a:r>
            <a:r>
              <a:rPr lang="zh-CN" altLang="en-US" sz="2800" b="1">
                <a:solidFill>
                  <a:srgbClr val="FF0000"/>
                </a:solidFill>
                <a:latin typeface="+mn-lt"/>
                <a:ea typeface="+mn-ea"/>
              </a:rPr>
              <a:t>权</a:t>
            </a:r>
            <a:r>
              <a:rPr lang="zh-CN" altLang="en-US" sz="2800" b="1">
                <a:latin typeface="+mn-lt"/>
                <a:ea typeface="+mn-ea"/>
              </a:rPr>
              <a:t>能够反映数据的相对</a:t>
            </a:r>
            <a:r>
              <a:rPr lang="zh-CN" altLang="en-US" sz="2800" b="1">
                <a:solidFill>
                  <a:srgbClr val="FF3300"/>
                </a:solidFill>
                <a:latin typeface="+mn-lt"/>
                <a:ea typeface="+mn-ea"/>
              </a:rPr>
              <a:t>重要</a:t>
            </a:r>
            <a:r>
              <a:rPr lang="zh-CN" altLang="en-US" sz="2800" b="1" smtClean="0">
                <a:solidFill>
                  <a:srgbClr val="FF3300"/>
                </a:solidFill>
                <a:latin typeface="+mn-lt"/>
                <a:ea typeface="+mn-ea"/>
              </a:rPr>
              <a:t>程度</a:t>
            </a:r>
            <a:r>
              <a:rPr lang="en-US" altLang="zh-CN" sz="2800" b="1" smtClean="0">
                <a:solidFill>
                  <a:srgbClr val="FF3300"/>
                </a:solidFill>
                <a:latin typeface="+mn-lt"/>
                <a:ea typeface="+mn-ea"/>
              </a:rPr>
              <a:t>.</a:t>
            </a:r>
            <a:endParaRPr lang="zh-CN" altLang="en-US" sz="2800" b="1">
              <a:solidFill>
                <a:srgbClr val="FF33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17683" y="1723878"/>
            <a:ext cx="10577145" cy="3323987"/>
          </a:xfrm>
          <a:prstGeom prst="rect">
            <a:avLst/>
          </a:prstGeom>
          <a:ln w="57150" cmpd="dbl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541655" eaLnBrk="1" hangingPunct="1">
              <a:lnSpc>
                <a:spcPct val="150000"/>
              </a:lnSpc>
              <a:defRPr/>
            </a:pPr>
            <a:r>
              <a:rPr lang="zh-CN" altLang="en-US" sz="2800" b="1" smtClean="0">
                <a:solidFill>
                  <a:srgbClr val="FF0000"/>
                </a:solidFill>
                <a:latin typeface="+mn-lt"/>
                <a:ea typeface="+mn-ea"/>
              </a:rPr>
              <a:t>权能够反映某个数据的重要程度，权越大，该数据所占的比重越大，反之越小 </a:t>
            </a:r>
            <a:r>
              <a:rPr lang="en-US" altLang="zh-CN" sz="2800" b="1" smtClean="0">
                <a:solidFill>
                  <a:srgbClr val="FF0000"/>
                </a:solidFill>
                <a:latin typeface="+mn-lt"/>
                <a:ea typeface="+mn-ea"/>
              </a:rPr>
              <a:t>.</a:t>
            </a:r>
            <a:endParaRPr lang="en-US" altLang="zh-CN" sz="2800" b="1" smtClean="0">
              <a:solidFill>
                <a:srgbClr val="FF0000"/>
              </a:solidFill>
              <a:latin typeface="+mn-lt"/>
              <a:ea typeface="+mn-ea"/>
            </a:endParaRPr>
          </a:p>
          <a:p>
            <a:pPr indent="541655" eaLnBrk="1" hangingPunct="1">
              <a:lnSpc>
                <a:spcPct val="150000"/>
              </a:lnSpc>
              <a:defRPr/>
            </a:pPr>
            <a:r>
              <a:rPr lang="zh-CN" altLang="en-US" sz="2800" b="1" smtClean="0">
                <a:latin typeface="+mn-lt"/>
                <a:ea typeface="+mn-ea"/>
              </a:rPr>
              <a:t>权不一定都是以数据出现的次数的形式出现的，有时也以数据所占的百分比或数据所占的比例形式出现，即权的表现形式为：</a:t>
            </a:r>
            <a:endParaRPr lang="en-US" altLang="zh-CN" sz="2800" b="1" smtClean="0">
              <a:latin typeface="+mn-lt"/>
              <a:ea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smtClean="0">
                <a:latin typeface="+mn-lt"/>
                <a:ea typeface="+mn-ea"/>
              </a:rPr>
              <a:t> </a:t>
            </a:r>
            <a:r>
              <a:rPr lang="en-US" altLang="zh-CN" sz="2800" b="1" smtClean="0">
                <a:solidFill>
                  <a:srgbClr val="FF0000"/>
                </a:solidFill>
                <a:latin typeface="+mn-lt"/>
                <a:ea typeface="+mn-ea"/>
              </a:rPr>
              <a:t>1. </a:t>
            </a:r>
            <a:r>
              <a:rPr lang="zh-CN" altLang="en-US" sz="2800" b="1" smtClean="0">
                <a:solidFill>
                  <a:srgbClr val="FF0000"/>
                </a:solidFill>
                <a:latin typeface="+mn-lt"/>
                <a:ea typeface="+mn-ea"/>
              </a:rPr>
              <a:t>数据的个数； </a:t>
            </a:r>
            <a:r>
              <a:rPr lang="en-US" altLang="zh-CN" sz="2800" b="1" smtClean="0">
                <a:solidFill>
                  <a:srgbClr val="FF0000"/>
                </a:solidFill>
                <a:latin typeface="+mn-lt"/>
                <a:ea typeface="+mn-ea"/>
              </a:rPr>
              <a:t>2. </a:t>
            </a:r>
            <a:r>
              <a:rPr lang="zh-CN" altLang="en-US" sz="2800" b="1" smtClean="0">
                <a:solidFill>
                  <a:srgbClr val="FF0000"/>
                </a:solidFill>
                <a:latin typeface="+mn-lt"/>
                <a:ea typeface="+mn-ea"/>
              </a:rPr>
              <a:t>数据的百分比；</a:t>
            </a:r>
            <a:r>
              <a:rPr lang="en-US" altLang="zh-CN" sz="2800" b="1" smtClean="0">
                <a:solidFill>
                  <a:srgbClr val="FF0000"/>
                </a:solidFill>
                <a:latin typeface="+mn-lt"/>
                <a:ea typeface="+mn-ea"/>
              </a:rPr>
              <a:t>3.</a:t>
            </a:r>
            <a:r>
              <a:rPr lang="zh-CN" altLang="en-US" sz="2800" b="1" smtClean="0">
                <a:solidFill>
                  <a:srgbClr val="FF0000"/>
                </a:solidFill>
                <a:latin typeface="+mn-lt"/>
                <a:ea typeface="+mn-ea"/>
              </a:rPr>
              <a:t>数据的比例关系</a:t>
            </a:r>
            <a:r>
              <a:rPr lang="en-US" altLang="zh-CN" sz="2800" b="1" smtClean="0">
                <a:solidFill>
                  <a:srgbClr val="FF0000"/>
                </a:solidFill>
                <a:latin typeface="+mn-lt"/>
                <a:ea typeface="+mn-ea"/>
              </a:rPr>
              <a:t>.</a:t>
            </a:r>
            <a:endParaRPr lang="en-US" altLang="zh-CN" sz="2800" b="1" smtClean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1031385" y="1255469"/>
            <a:ext cx="10539292" cy="4401205"/>
            <a:chOff x="1031385" y="1255469"/>
            <a:chExt cx="10539292" cy="4401205"/>
          </a:xfrm>
        </p:grpSpPr>
        <p:sp>
          <p:nvSpPr>
            <p:cNvPr id="2" name="Rectangle 11"/>
            <p:cNvSpPr>
              <a:spLocks noChangeArrowheads="1"/>
            </p:cNvSpPr>
            <p:nvPr/>
          </p:nvSpPr>
          <p:spPr bwMode="auto">
            <a:xfrm>
              <a:off x="1031385" y="1255469"/>
              <a:ext cx="10539292" cy="440120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prstDash val="lg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200000"/>
                </a:lnSpc>
              </a:pPr>
              <a:r>
                <a:rPr lang="zh-CN" altLang="zh-CN" sz="2800" b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在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求</a:t>
              </a:r>
              <a:r>
                <a:rPr lang="en-US" altLang="zh-CN" sz="28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个数的平均数时，如果</a:t>
              </a:r>
              <a:r>
                <a:rPr lang="en-US" altLang="zh-CN" sz="28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800" b="1" baseline="-250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出现</a:t>
              </a:r>
              <a:r>
                <a:rPr lang="en-US" altLang="zh-CN" sz="28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800" b="1" baseline="-250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次，</a:t>
              </a:r>
              <a:r>
                <a:rPr lang="en-US" altLang="zh-CN" sz="28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800" b="1" baseline="-250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出现</a:t>
              </a:r>
              <a:r>
                <a:rPr lang="en-US" altLang="zh-CN" sz="28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800" b="1" baseline="-250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次</a:t>
              </a:r>
              <a:r>
                <a:rPr lang="zh-CN" altLang="zh-CN" sz="2800" b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…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 i="1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800" b="1" i="1" baseline="-2500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出现</a:t>
              </a:r>
              <a:r>
                <a:rPr lang="en-US" altLang="zh-CN" sz="2800" b="1" i="1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800" b="1" i="1" baseline="-2500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次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这里</a:t>
              </a:r>
              <a:r>
                <a:rPr lang="en-US" altLang="zh-CN" sz="28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800" b="1" baseline="-250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＋</a:t>
              </a:r>
              <a:r>
                <a:rPr lang="en-US" altLang="zh-CN" sz="28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800" b="1" baseline="-250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＋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…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＋</a:t>
              </a:r>
              <a:r>
                <a:rPr lang="en-US" altLang="zh-CN" sz="2800" b="1" i="1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800" b="1" i="1" baseline="-2500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r>
                <a:rPr lang="en-US" altLang="zh-CN" sz="28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，那么这</a:t>
              </a:r>
              <a:r>
                <a:rPr lang="en-US" altLang="zh-CN" sz="28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zh-CN" altLang="zh-CN" sz="2800" b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个数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的平均数</a:t>
              </a:r>
              <a:r>
                <a:rPr lang="en-US" altLang="zh-CN" sz="28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endParaRPr lang="en-US" altLang="zh-CN" sz="2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0" hangingPunct="0">
                <a:lnSpc>
                  <a:spcPct val="200000"/>
                </a:lnSpc>
              </a:pPr>
              <a:r>
                <a:rPr lang="en-US" altLang="zh-CN" sz="2800" b="1" i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                 </a:t>
              </a:r>
              <a:endParaRPr lang="en-US" altLang="zh-CN" sz="2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0" hangingPunct="0">
                <a:lnSpc>
                  <a:spcPct val="200000"/>
                </a:lnSpc>
              </a:pPr>
              <a:r>
                <a:rPr lang="zh-CN" altLang="zh-CN" sz="2800" b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也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叫做</a:t>
              </a:r>
              <a:r>
                <a:rPr lang="en-US" altLang="zh-CN" sz="28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800" b="1" baseline="-250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 i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800" b="1" baseline="-250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zh-CN" sz="2800" b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…</a:t>
              </a:r>
              <a:r>
                <a:rPr lang="zh-CN" altLang="zh-CN" sz="2800" b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 i="1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800" b="1" i="1" baseline="-2500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zh-CN" altLang="zh-CN" sz="2800" b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这</a:t>
              </a:r>
              <a:r>
                <a:rPr lang="en-US" altLang="zh-CN" sz="2800" b="1" i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zh-CN" altLang="zh-CN" sz="2800" b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个数的加权平均数，其中</a:t>
              </a:r>
              <a:r>
                <a:rPr lang="en-US" altLang="zh-CN" sz="2800" b="1" i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800" b="1" baseline="-250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zh-CN" sz="2800" b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 i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800" b="1" baseline="-250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zh-CN" sz="2800" b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…</a:t>
              </a:r>
              <a:r>
                <a:rPr lang="zh-CN" altLang="zh-CN" sz="2800" b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 i="1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800" b="1" i="1" baseline="-2500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zh-CN" altLang="zh-CN" sz="2800" b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分</a:t>
              </a:r>
              <a:endPara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0" hangingPunct="0">
                <a:lnSpc>
                  <a:spcPct val="200000"/>
                </a:lnSpc>
              </a:pPr>
              <a:r>
                <a:rPr lang="zh-CN" altLang="zh-CN" sz="2800" b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别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叫做</a:t>
              </a:r>
              <a:r>
                <a:rPr lang="en-US" altLang="zh-CN" sz="28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800" b="1" baseline="-250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800" b="1" baseline="-250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…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 i="1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800" b="1" i="1" baseline="-2500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的权．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" name="Object 47"/>
            <p:cNvGraphicFramePr>
              <a:graphicFrameLocks noChangeAspect="1"/>
            </p:cNvGraphicFramePr>
            <p:nvPr/>
          </p:nvGraphicFramePr>
          <p:xfrm>
            <a:off x="4253157" y="3150211"/>
            <a:ext cx="3417887" cy="792162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7" name="Equation" r:id="rId2" imgW="1752600" imgH="406400" progId="Equation.DSMT4">
                    <p:embed/>
                  </p:oleObj>
                </mc:Choice>
                <mc:Fallback>
                  <p:oleObj name="Equation" r:id="rId2" imgW="1752600" imgH="4064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253157" y="3150211"/>
                          <a:ext cx="3417887" cy="7921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7"/>
          <p:cNvSpPr txBox="1">
            <a:spLocks noChangeArrowheads="1"/>
          </p:cNvSpPr>
          <p:nvPr/>
        </p:nvSpPr>
        <p:spPr bwMode="auto">
          <a:xfrm>
            <a:off x="666995" y="984005"/>
            <a:ext cx="10903682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某跳水队为了解运动员的年龄情况，作了一次年龄调查，结果如 下：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13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岁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8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人，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14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岁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16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人，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15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岁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24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人，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16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岁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人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求这个跳水队运动员的 平均年龄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结果取整数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).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25197" y="3285758"/>
            <a:ext cx="7168172" cy="1789602"/>
            <a:chOff x="1325197" y="3285758"/>
            <a:chExt cx="7168172" cy="1789602"/>
          </a:xfrm>
        </p:grpSpPr>
        <p:graphicFrame>
          <p:nvGraphicFramePr>
            <p:cNvPr id="3" name="Object 146"/>
            <p:cNvGraphicFramePr>
              <a:graphicFrameLocks noChangeAspect="1"/>
            </p:cNvGraphicFramePr>
            <p:nvPr/>
          </p:nvGraphicFramePr>
          <p:xfrm>
            <a:off x="2010752" y="4262560"/>
            <a:ext cx="5638800" cy="812800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8" name="Equation" r:id="rId2" imgW="2819400" imgH="406400" progId="Equation.DSMT4">
                    <p:embed/>
                  </p:oleObj>
                </mc:Choice>
                <mc:Fallback>
                  <p:oleObj name="Equation" r:id="rId2" imgW="2819400" imgH="4064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010752" y="4262560"/>
                          <a:ext cx="5638800" cy="812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内容占位符 7"/>
            <p:cNvSpPr txBox="1">
              <a:spLocks noChangeArrowheads="1"/>
            </p:cNvSpPr>
            <p:nvPr/>
          </p:nvSpPr>
          <p:spPr bwMode="auto">
            <a:xfrm>
              <a:off x="1325197" y="3285758"/>
              <a:ext cx="7168172" cy="652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40000"/>
                </a:lnSpc>
              </a:pPr>
              <a:r>
                <a:rPr lang="zh-CN" altLang="en-US" sz="2800" b="1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解：这个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跳水队运动员的平均年龄为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2"/>
          <p:cNvSpPr txBox="1"/>
          <p:nvPr/>
        </p:nvSpPr>
        <p:spPr>
          <a:xfrm>
            <a:off x="870063" y="2656315"/>
            <a:ext cx="10450286" cy="914400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ct val="0"/>
              </a:spcAft>
            </a:pPr>
            <a:r>
              <a:rPr lang="en-US" altLang="zh-CN" sz="4800" b="1" smtClean="0">
                <a:solidFill>
                  <a:srgbClr val="CC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20.1.1   </a:t>
            </a:r>
            <a:r>
              <a:rPr lang="zh-CN" altLang="en-US" sz="4800" b="1" smtClean="0">
                <a:solidFill>
                  <a:srgbClr val="CC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平均数（</a:t>
            </a:r>
            <a:r>
              <a:rPr lang="en-US" altLang="zh-CN" sz="4800" b="1" smtClean="0">
                <a:solidFill>
                  <a:srgbClr val="CC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800" b="1" smtClean="0">
                <a:solidFill>
                  <a:srgbClr val="CC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4800" b="1" smtClean="0">
              <a:solidFill>
                <a:srgbClr val="CC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134940" y="1941179"/>
            <a:ext cx="9934575" cy="20313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</a:rPr>
              <a:t>        平均成绩应该等于总年龄数除以总人数，</a:t>
            </a:r>
            <a:r>
              <a:rPr lang="zh-CN" altLang="en-US" sz="2800" b="1" smtClean="0">
                <a:solidFill>
                  <a:srgbClr val="000000"/>
                </a:solidFill>
              </a:rPr>
              <a:t>由于各个</a:t>
            </a:r>
            <a:r>
              <a:rPr lang="zh-CN" altLang="en-US" sz="2800" b="1">
                <a:solidFill>
                  <a:srgbClr val="000000"/>
                </a:solidFill>
              </a:rPr>
              <a:t>年龄段的人数不相同，因此它们的“权”不</a:t>
            </a:r>
            <a:r>
              <a:rPr lang="zh-CN" altLang="en-US" sz="2800" b="1" smtClean="0">
                <a:solidFill>
                  <a:srgbClr val="000000"/>
                </a:solidFill>
              </a:rPr>
              <a:t>相同</a:t>
            </a:r>
            <a:r>
              <a:rPr lang="zh-CN" altLang="en-US" sz="2800" b="1">
                <a:solidFill>
                  <a:srgbClr val="000000"/>
                </a:solidFill>
              </a:rPr>
              <a:t>，所以应该用加权平均数公式求解</a:t>
            </a:r>
            <a:r>
              <a:rPr lang="en-US" altLang="zh-CN" sz="2800" b="1">
                <a:solidFill>
                  <a:srgbClr val="000000"/>
                </a:solidFill>
              </a:rPr>
              <a:t>.</a:t>
            </a:r>
            <a:endParaRPr lang="en-US" altLang="zh-CN" sz="28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7"/>
          <p:cNvSpPr txBox="1">
            <a:spLocks noChangeArrowheads="1"/>
          </p:cNvSpPr>
          <p:nvPr/>
        </p:nvSpPr>
        <p:spPr bwMode="auto">
          <a:xfrm>
            <a:off x="942485" y="1225669"/>
            <a:ext cx="10355630" cy="386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75000"/>
              </a:lnSpc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小王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参加某企业招聘测试，他的笔试、面试、技能操作得分分别为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85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分，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80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分，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90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分，若依次按照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2∶3∶5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的比例确定成绩，则小王的成绩是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75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．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255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分　　　　　　　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．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84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分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75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．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84.5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分                          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．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86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分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487860" y="2862755"/>
            <a:ext cx="444352" cy="628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1183177" y="1313351"/>
            <a:ext cx="9209331" cy="3242170"/>
            <a:chOff x="1183177" y="1313351"/>
            <a:chExt cx="9209331" cy="3242170"/>
          </a:xfrm>
        </p:grpSpPr>
        <p:sp>
          <p:nvSpPr>
            <p:cNvPr id="2" name="内容占位符 7"/>
            <p:cNvSpPr txBox="1">
              <a:spLocks noChangeArrowheads="1"/>
            </p:cNvSpPr>
            <p:nvPr/>
          </p:nvSpPr>
          <p:spPr bwMode="auto">
            <a:xfrm>
              <a:off x="1183177" y="1313351"/>
              <a:ext cx="9209331" cy="3242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800" b="1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解析：把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，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3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，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5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分别看作是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85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分，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80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分和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90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分的权，按加权平均数的计算公式计算即可．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∵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∴小王的成绩为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86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分．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答案：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3" name="Object 146"/>
            <p:cNvGraphicFramePr>
              <a:graphicFrameLocks noChangeAspect="1"/>
            </p:cNvGraphicFramePr>
            <p:nvPr/>
          </p:nvGraphicFramePr>
          <p:xfrm>
            <a:off x="1724148" y="2623914"/>
            <a:ext cx="3886200" cy="812800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9" name="Equation" r:id="rId2" imgW="46634400" imgH="9753600" progId="Equation.DSMT4">
                    <p:embed/>
                  </p:oleObj>
                </mc:Choice>
                <mc:Fallback>
                  <p:oleObj name="Equation" r:id="rId2" imgW="46634400" imgH="97536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724148" y="2623914"/>
                          <a:ext cx="3886200" cy="812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7"/>
          <p:cNvSpPr txBox="1">
            <a:spLocks noChangeArrowheads="1"/>
          </p:cNvSpPr>
          <p:nvPr/>
        </p:nvSpPr>
        <p:spPr bwMode="auto">
          <a:xfrm>
            <a:off x="788606" y="1000125"/>
            <a:ext cx="10245725" cy="495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eaLnBrk="1" hangingPunct="1">
              <a:lnSpc>
                <a:spcPct val="135000"/>
              </a:lnSpc>
            </a:pPr>
            <a:r>
              <a:rPr lang="en-US" altLang="zh-CN" sz="2800" b="1" smtClean="0">
                <a:latin typeface="Times New Roman" panose="02020603050405020304" pitchFamily="18" charset="0"/>
              </a:rPr>
              <a:t>2.</a:t>
            </a:r>
            <a:r>
              <a:rPr lang="zh-CN" altLang="zh-CN" sz="2800" b="1" smtClean="0">
                <a:latin typeface="Times New Roman" panose="02020603050405020304" pitchFamily="18" charset="0"/>
              </a:rPr>
              <a:t>某</a:t>
            </a:r>
            <a:r>
              <a:rPr lang="zh-CN" altLang="zh-CN" sz="2800" b="1">
                <a:latin typeface="Times New Roman" panose="02020603050405020304" pitchFamily="18" charset="0"/>
              </a:rPr>
              <a:t>次舞蹈大赛的记分规则为：从七位评委的</a:t>
            </a:r>
            <a:r>
              <a:rPr lang="zh-CN" altLang="zh-CN" sz="2800" b="1" smtClean="0">
                <a:latin typeface="Times New Roman" panose="02020603050405020304" pitchFamily="18" charset="0"/>
              </a:rPr>
              <a:t>打分中</a:t>
            </a:r>
            <a:r>
              <a:rPr lang="zh-CN" altLang="zh-CN" sz="2800" b="1">
                <a:latin typeface="Times New Roman" panose="02020603050405020304" pitchFamily="18" charset="0"/>
              </a:rPr>
              <a:t>去掉一个最高分和一个最低分后计算平均分作为最后</a:t>
            </a:r>
            <a:r>
              <a:rPr lang="zh-CN" altLang="zh-CN" sz="2800" b="1" smtClean="0">
                <a:latin typeface="Times New Roman" panose="02020603050405020304" pitchFamily="18" charset="0"/>
              </a:rPr>
              <a:t>得分</a:t>
            </a:r>
            <a:r>
              <a:rPr lang="zh-CN" altLang="zh-CN" sz="2800" b="1">
                <a:latin typeface="Times New Roman" panose="02020603050405020304" pitchFamily="18" charset="0"/>
              </a:rPr>
              <a:t>．以下是在该次比赛中七位评委对小菲与小岚的打分</a:t>
            </a:r>
            <a:r>
              <a:rPr lang="zh-CN" altLang="zh-CN" sz="2800" b="1" smtClean="0">
                <a:latin typeface="Times New Roman" panose="02020603050405020304" pitchFamily="18" charset="0"/>
              </a:rPr>
              <a:t>情况</a:t>
            </a:r>
            <a:r>
              <a:rPr lang="en-US" altLang="zh-CN" sz="2800" b="1">
                <a:latin typeface="Times New Roman" panose="02020603050405020304" pitchFamily="18" charset="0"/>
              </a:rPr>
              <a:t>(</a:t>
            </a:r>
            <a:r>
              <a:rPr lang="zh-CN" altLang="en-US" sz="2800" b="1">
                <a:latin typeface="Times New Roman" panose="02020603050405020304" pitchFamily="18" charset="0"/>
              </a:rPr>
              <a:t>单位：分</a:t>
            </a:r>
            <a:r>
              <a:rPr lang="en-US" altLang="zh-CN" sz="2800" b="1">
                <a:latin typeface="Times New Roman" panose="02020603050405020304" pitchFamily="18" charset="0"/>
              </a:rPr>
              <a:t>)</a:t>
            </a:r>
            <a:r>
              <a:rPr lang="zh-CN" altLang="en-US" sz="2800" b="1">
                <a:latin typeface="Times New Roman" panose="02020603050405020304" pitchFamily="18" charset="0"/>
              </a:rPr>
              <a:t>：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endParaRPr lang="zh-CN" altLang="en-US" sz="2800" b="1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endParaRPr lang="zh-CN" altLang="en-US" sz="2800" b="1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endParaRPr lang="en-US" altLang="zh-CN" sz="2800" b="1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endParaRPr lang="en-US" altLang="zh-CN" sz="2800" b="1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800" b="1" smtClean="0">
                <a:latin typeface="Times New Roman" panose="02020603050405020304" pitchFamily="18" charset="0"/>
              </a:rPr>
              <a:t>请</a:t>
            </a:r>
            <a:r>
              <a:rPr lang="zh-CN" altLang="en-US" sz="2800" b="1">
                <a:latin typeface="Times New Roman" panose="02020603050405020304" pitchFamily="18" charset="0"/>
              </a:rPr>
              <a:t>通过计算说明谁的最后得分高．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graphicFrame>
        <p:nvGraphicFramePr>
          <p:cNvPr id="3" name="Group 143"/>
          <p:cNvGraphicFramePr>
            <a:graphicFrameLocks noGrp="1"/>
          </p:cNvGraphicFramePr>
          <p:nvPr/>
        </p:nvGraphicFramePr>
        <p:xfrm>
          <a:off x="2177806" y="3082106"/>
          <a:ext cx="5541840" cy="1621780"/>
        </p:xfrm>
        <a:graphic>
          <a:graphicData uri="http://schemas.openxmlformats.org/drawingml/2006/table">
            <a:tbl>
              <a:tblPr/>
              <a:tblGrid>
                <a:gridCol w="944423"/>
                <a:gridCol w="692986"/>
                <a:gridCol w="578509"/>
                <a:gridCol w="672544"/>
                <a:gridCol w="654146"/>
                <a:gridCol w="672543"/>
                <a:gridCol w="635748"/>
                <a:gridCol w="690941"/>
              </a:tblGrid>
              <a:tr h="810890">
                <a:tc>
                  <a:txBody>
                    <a:bodyPr vert="horz" wrap="square"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小菲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653" marB="456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653" marB="456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77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653" marB="456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82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653" marB="456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83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653" marB="456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75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653" marB="456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78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653" marB="456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89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653" marB="456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0890">
                <a:tc>
                  <a:txBody>
                    <a:bodyPr vert="horz" wrap="square"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小岚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653" marB="456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79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653" marB="456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653" marB="456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77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653" marB="456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76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653" marB="456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82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653" marB="456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85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653" marB="456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81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653" marB="456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788376" y="1316335"/>
            <a:ext cx="10588869" cy="4348233"/>
            <a:chOff x="788376" y="1316335"/>
            <a:chExt cx="10588869" cy="4348233"/>
          </a:xfrm>
        </p:grpSpPr>
        <p:sp>
          <p:nvSpPr>
            <p:cNvPr id="2" name="矩形 1"/>
            <p:cNvSpPr/>
            <p:nvPr/>
          </p:nvSpPr>
          <p:spPr>
            <a:xfrm>
              <a:off x="788376" y="1316335"/>
              <a:ext cx="1058886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解：小菲去掉一个最高分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89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分，去掉一个最低分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75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分，最后</a:t>
              </a:r>
              <a:r>
                <a:rPr lang="zh-CN" altLang="en-US" sz="2800" b="1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得分为</a:t>
              </a:r>
              <a:endPara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3245825" y="2093919"/>
            <a:ext cx="4439713" cy="869094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50" name="Equation" r:id="rId2" imgW="2070100" imgH="406400" progId="Equation.DSMT4">
                    <p:embed/>
                  </p:oleObj>
                </mc:Choice>
                <mc:Fallback>
                  <p:oleObj name="Equation" r:id="rId2" imgW="2070100" imgH="4064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245825" y="2093919"/>
                          <a:ext cx="4439713" cy="8690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内容占位符 7"/>
            <p:cNvSpPr txBox="1">
              <a:spLocks noChangeArrowheads="1"/>
            </p:cNvSpPr>
            <p:nvPr/>
          </p:nvSpPr>
          <p:spPr bwMode="auto">
            <a:xfrm>
              <a:off x="788377" y="3034080"/>
              <a:ext cx="10228385" cy="263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小岚去掉一个最高分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85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分，去掉一个最低分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76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分</a:t>
              </a:r>
              <a:r>
                <a:rPr lang="zh-CN" altLang="en-US" sz="2800" b="1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，最后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得分为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eaLnBrk="1" hangingPunct="1">
                <a:lnSpc>
                  <a:spcPct val="120000"/>
                </a:lnSpc>
              </a:pP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eaLnBrk="1" hangingPunct="1">
                <a:lnSpc>
                  <a:spcPct val="120000"/>
                </a:lnSpc>
              </a:pP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因为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80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分＞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79.8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分，所以小菲的最后得分高．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endPara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5" name="Object 13"/>
            <p:cNvGraphicFramePr>
              <a:graphicFrameLocks noChangeAspect="1"/>
            </p:cNvGraphicFramePr>
            <p:nvPr/>
          </p:nvGraphicFramePr>
          <p:xfrm>
            <a:off x="3120892" y="3697776"/>
            <a:ext cx="4678362" cy="838200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51" name="Equation" r:id="rId4" imgW="2260600" imgH="406400" progId="Equation.DSMT4">
                    <p:embed/>
                  </p:oleObj>
                </mc:Choice>
                <mc:Fallback>
                  <p:oleObj name="Equation" r:id="rId4" imgW="2260600" imgH="4064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120892" y="3697776"/>
                          <a:ext cx="4678362" cy="838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958361" y="1734942"/>
            <a:ext cx="1008477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smtClean="0">
                <a:latin typeface="宋体" panose="02010600030101010101" pitchFamily="2" charset="-122"/>
              </a:rPr>
              <a:t>当</a:t>
            </a:r>
            <a:r>
              <a:rPr lang="zh-CN" altLang="en-US" sz="2800" b="1">
                <a:latin typeface="宋体" panose="02010600030101010101" pitchFamily="2" charset="-122"/>
              </a:rPr>
              <a:t>数据信息以表格或图象形式呈现时，要结合</a:t>
            </a:r>
            <a:r>
              <a:rPr lang="zh-CN" altLang="en-US" sz="2800" b="1" smtClean="0">
                <a:latin typeface="宋体" panose="02010600030101010101" pitchFamily="2" charset="-122"/>
              </a:rPr>
              <a:t>条件</a:t>
            </a:r>
            <a:r>
              <a:rPr lang="zh-CN" altLang="en-US" sz="2800" b="1">
                <a:latin typeface="宋体" panose="02010600030101010101" pitchFamily="2" charset="-122"/>
              </a:rPr>
              <a:t>读懂表格或图象，并从中获取有用的信息，本题</a:t>
            </a:r>
            <a:r>
              <a:rPr lang="zh-CN" altLang="en-US" sz="2800" b="1" smtClean="0">
                <a:latin typeface="宋体" panose="02010600030101010101" pitchFamily="2" charset="-122"/>
              </a:rPr>
              <a:t>去掉</a:t>
            </a:r>
            <a:r>
              <a:rPr lang="zh-CN" altLang="en-US" sz="2800" b="1">
                <a:latin typeface="宋体" panose="02010600030101010101" pitchFamily="2" charset="-122"/>
              </a:rPr>
              <a:t>一个最高分和一个最低分后，数据的个数也发生</a:t>
            </a:r>
            <a:r>
              <a:rPr lang="zh-CN" altLang="en-US" sz="2800" b="1" smtClean="0">
                <a:latin typeface="宋体" panose="02010600030101010101" pitchFamily="2" charset="-122"/>
              </a:rPr>
              <a:t>了变化</a:t>
            </a:r>
            <a:r>
              <a:rPr lang="zh-CN" altLang="en-US" sz="2800" b="1">
                <a:latin typeface="宋体" panose="02010600030101010101" pitchFamily="2" charset="-122"/>
              </a:rPr>
              <a:t>，计算平均得分时不要忘记这一点．求平均数</a:t>
            </a:r>
            <a:r>
              <a:rPr lang="zh-CN" altLang="en-US" sz="2800" b="1" smtClean="0">
                <a:latin typeface="宋体" panose="02010600030101010101" pitchFamily="2" charset="-122"/>
              </a:rPr>
              <a:t>要牢记</a:t>
            </a:r>
            <a:r>
              <a:rPr lang="zh-CN" altLang="en-US" sz="2800" b="1">
                <a:latin typeface="宋体" panose="02010600030101010101" pitchFamily="2" charset="-122"/>
              </a:rPr>
              <a:t>是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数据总和</a:t>
            </a:r>
            <a:r>
              <a:rPr lang="zh-CN" altLang="en-US" sz="2800" b="1">
                <a:latin typeface="宋体" panose="02010600030101010101" pitchFamily="2" charset="-122"/>
              </a:rPr>
              <a:t>除以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数据总个数</a:t>
            </a:r>
            <a:r>
              <a:rPr lang="zh-CN" altLang="en-US" sz="2800" b="1">
                <a:latin typeface="宋体" panose="02010600030101010101" pitchFamily="2" charset="-122"/>
              </a:rPr>
              <a:t>．</a:t>
            </a:r>
            <a:r>
              <a:rPr lang="zh-CN" altLang="en-US" sz="2800">
                <a:latin typeface="宋体" panose="02010600030101010101" pitchFamily="2" charset="-122"/>
              </a:rPr>
              <a:t> </a:t>
            </a:r>
            <a:endParaRPr lang="en-US" altLang="zh-CN" sz="28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7"/>
          <p:cNvSpPr txBox="1">
            <a:spLocks noChangeArrowheads="1"/>
          </p:cNvSpPr>
          <p:nvPr/>
        </p:nvSpPr>
        <p:spPr bwMode="auto">
          <a:xfrm>
            <a:off x="598243" y="1120043"/>
            <a:ext cx="11121903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smtClean="0">
                <a:latin typeface="Times New Roman" panose="02020603050405020304" pitchFamily="18" charset="0"/>
              </a:rPr>
              <a:t>3.</a:t>
            </a:r>
            <a:r>
              <a:rPr lang="zh-CN" altLang="en-US" sz="2800" b="1" smtClean="0">
                <a:latin typeface="Times New Roman" panose="02020603050405020304" pitchFamily="18" charset="0"/>
              </a:rPr>
              <a:t>晨光</a:t>
            </a:r>
            <a:r>
              <a:rPr lang="zh-CN" altLang="en-US" sz="2800" b="1">
                <a:latin typeface="Times New Roman" panose="02020603050405020304" pitchFamily="18" charset="0"/>
              </a:rPr>
              <a:t>中学规定学生的学期体育成绩满分为</a:t>
            </a:r>
            <a:r>
              <a:rPr lang="en-US" altLang="zh-CN" sz="2800" b="1">
                <a:latin typeface="Times New Roman" panose="02020603050405020304" pitchFamily="18" charset="0"/>
              </a:rPr>
              <a:t>100</a:t>
            </a:r>
            <a:r>
              <a:rPr lang="zh-CN" altLang="en-US" sz="2800" b="1" smtClean="0">
                <a:latin typeface="Times New Roman" panose="02020603050405020304" pitchFamily="18" charset="0"/>
              </a:rPr>
              <a:t>，其中</a:t>
            </a:r>
            <a:r>
              <a:rPr lang="zh-CN" altLang="en-US" sz="2800" b="1">
                <a:latin typeface="Times New Roman" panose="02020603050405020304" pitchFamily="18" charset="0"/>
              </a:rPr>
              <a:t>早锻炼及体育课外活动占 </a:t>
            </a:r>
            <a:r>
              <a:rPr lang="en-US" altLang="zh-CN" sz="2800" b="1">
                <a:latin typeface="Times New Roman" panose="02020603050405020304" pitchFamily="18" charset="0"/>
              </a:rPr>
              <a:t>20%</a:t>
            </a:r>
            <a:r>
              <a:rPr lang="zh-CN" altLang="en-US" sz="2800" b="1">
                <a:latin typeface="Times New Roman" panose="02020603050405020304" pitchFamily="18" charset="0"/>
              </a:rPr>
              <a:t>，期中考试成绩占</a:t>
            </a:r>
            <a:r>
              <a:rPr lang="en-US" altLang="zh-CN" sz="2800" b="1">
                <a:latin typeface="Times New Roman" panose="02020603050405020304" pitchFamily="18" charset="0"/>
              </a:rPr>
              <a:t>30%</a:t>
            </a:r>
            <a:r>
              <a:rPr lang="zh-CN" altLang="en-US" sz="2800" b="1">
                <a:latin typeface="Times New Roman" panose="02020603050405020304" pitchFamily="18" charset="0"/>
              </a:rPr>
              <a:t>，期末考试成绩占</a:t>
            </a:r>
            <a:r>
              <a:rPr lang="en-US" altLang="zh-CN" sz="2800" b="1">
                <a:latin typeface="Times New Roman" panose="02020603050405020304" pitchFamily="18" charset="0"/>
              </a:rPr>
              <a:t>50% .   </a:t>
            </a:r>
            <a:r>
              <a:rPr lang="zh-CN" altLang="en-US" sz="2800" b="1">
                <a:latin typeface="Times New Roman" panose="02020603050405020304" pitchFamily="18" charset="0"/>
              </a:rPr>
              <a:t>小桐的三项成绩</a:t>
            </a:r>
            <a:r>
              <a:rPr lang="en-US" altLang="zh-CN" sz="2800" b="1">
                <a:latin typeface="Times New Roman" panose="02020603050405020304" pitchFamily="18" charset="0"/>
              </a:rPr>
              <a:t>(</a:t>
            </a:r>
            <a:r>
              <a:rPr lang="zh-CN" altLang="en-US" sz="2800" b="1">
                <a:latin typeface="Times New Roman" panose="02020603050405020304" pitchFamily="18" charset="0"/>
              </a:rPr>
              <a:t>百分制</a:t>
            </a:r>
            <a:r>
              <a:rPr lang="en-US" altLang="zh-CN" sz="2800" b="1">
                <a:latin typeface="Times New Roman" panose="02020603050405020304" pitchFamily="18" charset="0"/>
              </a:rPr>
              <a:t>) </a:t>
            </a:r>
            <a:r>
              <a:rPr lang="zh-CN" altLang="en-US" sz="2800" b="1">
                <a:latin typeface="Times New Roman" panose="02020603050405020304" pitchFamily="18" charset="0"/>
              </a:rPr>
              <a:t>依次是</a:t>
            </a:r>
            <a:r>
              <a:rPr lang="en-US" altLang="zh-CN" sz="2800" b="1">
                <a:latin typeface="Times New Roman" panose="02020603050405020304" pitchFamily="18" charset="0"/>
              </a:rPr>
              <a:t>95</a:t>
            </a:r>
            <a:r>
              <a:rPr lang="zh-CN" altLang="en-US" sz="2800" b="1">
                <a:latin typeface="Times New Roman" panose="02020603050405020304" pitchFamily="18" charset="0"/>
              </a:rPr>
              <a:t>，</a:t>
            </a:r>
            <a:r>
              <a:rPr lang="en-US" altLang="zh-CN" sz="2800" b="1">
                <a:latin typeface="Times New Roman" panose="02020603050405020304" pitchFamily="18" charset="0"/>
              </a:rPr>
              <a:t> 90</a:t>
            </a:r>
            <a:r>
              <a:rPr lang="zh-CN" altLang="en-US" sz="2800" b="1">
                <a:latin typeface="Times New Roman" panose="02020603050405020304" pitchFamily="18" charset="0"/>
              </a:rPr>
              <a:t>，</a:t>
            </a:r>
            <a:r>
              <a:rPr lang="en-US" altLang="zh-CN" sz="2800" b="1">
                <a:latin typeface="Times New Roman" panose="02020603050405020304" pitchFamily="18" charset="0"/>
              </a:rPr>
              <a:t> 85.   </a:t>
            </a:r>
            <a:r>
              <a:rPr lang="zh-CN" altLang="en-US" sz="2800" b="1">
                <a:latin typeface="Times New Roman" panose="02020603050405020304" pitchFamily="18" charset="0"/>
              </a:rPr>
              <a:t>小桐这学期的体育成绩是多少？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3" name="内容占位符 7"/>
          <p:cNvSpPr txBox="1">
            <a:spLocks noChangeArrowheads="1"/>
          </p:cNvSpPr>
          <p:nvPr/>
        </p:nvSpPr>
        <p:spPr bwMode="auto">
          <a:xfrm>
            <a:off x="1879477" y="3346817"/>
            <a:ext cx="9295545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解：根据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题意，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得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95×20%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90×30%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85×50%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88.5(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分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．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所以小桐这学期的体育成绩是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88.5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分．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495317" y="3018088"/>
            <a:ext cx="1948945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/>
              <a:t>平均数</a:t>
            </a:r>
            <a:endParaRPr lang="zh-CN" altLang="en-US" sz="3200" b="1"/>
          </a:p>
        </p:txBody>
      </p:sp>
      <p:sp>
        <p:nvSpPr>
          <p:cNvPr id="3" name="左大括号 2"/>
          <p:cNvSpPr/>
          <p:nvPr/>
        </p:nvSpPr>
        <p:spPr>
          <a:xfrm>
            <a:off x="2463311" y="1597849"/>
            <a:ext cx="361951" cy="3425251"/>
          </a:xfrm>
          <a:prstGeom prst="leftBrace">
            <a:avLst>
              <a:gd name="adj1" fmla="val 43254"/>
              <a:gd name="adj2" fmla="val 50000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828928" y="1336239"/>
            <a:ext cx="2343865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/>
              <a:t>算术平均数</a:t>
            </a:r>
            <a:endParaRPr lang="zh-CN" altLang="en-US" sz="2800" b="1"/>
          </a:p>
        </p:txBody>
      </p:sp>
      <p:sp>
        <p:nvSpPr>
          <p:cNvPr id="5" name="TextBox 4"/>
          <p:cNvSpPr txBox="1"/>
          <p:nvPr/>
        </p:nvSpPr>
        <p:spPr>
          <a:xfrm>
            <a:off x="2825262" y="4689039"/>
            <a:ext cx="2343865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/>
              <a:t>加权平均数</a:t>
            </a:r>
            <a:endParaRPr lang="zh-CN" altLang="en-US" sz="2800" b="1"/>
          </a:p>
        </p:txBody>
      </p:sp>
      <p:grpSp>
        <p:nvGrpSpPr>
          <p:cNvPr id="14" name="组合 13"/>
          <p:cNvGrpSpPr/>
          <p:nvPr/>
        </p:nvGrpSpPr>
        <p:grpSpPr>
          <a:xfrm>
            <a:off x="5172793" y="1230735"/>
            <a:ext cx="3100772" cy="718466"/>
            <a:chOff x="5172793" y="1230735"/>
            <a:chExt cx="3100772" cy="718466"/>
          </a:xfrm>
        </p:grpSpPr>
        <p:grpSp>
          <p:nvGrpSpPr>
            <p:cNvPr id="6" name="组合 5"/>
            <p:cNvGrpSpPr/>
            <p:nvPr/>
          </p:nvGrpSpPr>
          <p:grpSpPr>
            <a:xfrm>
              <a:off x="5172793" y="1230735"/>
              <a:ext cx="3100772" cy="718466"/>
              <a:chOff x="4676774" y="1310970"/>
              <a:chExt cx="3100772" cy="718466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4676774" y="1661785"/>
                <a:ext cx="720000" cy="0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8" name="矩形 7"/>
              <p:cNvSpPr/>
              <p:nvPr/>
            </p:nvSpPr>
            <p:spPr>
              <a:xfrm>
                <a:off x="5324476" y="1310970"/>
                <a:ext cx="2453070" cy="718466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endParaRPr lang="zh-CN" altLang="en-US" sz="2400" b="1" i="1">
                  <a:solidFill>
                    <a:srgbClr val="002060"/>
                  </a:solidFill>
                </a:endParaRPr>
              </a:p>
            </p:txBody>
          </p:sp>
        </p:grp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956539" y="1303821"/>
            <a:ext cx="2216150" cy="636588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52" r:id="rId2" imgW="1358265" imgH="393700" progId="Equation.DSMT4">
                    <p:embed/>
                  </p:oleObj>
                </mc:Choice>
                <mc:Fallback>
                  <p:oleObj r:id="rId2" imgW="1358265" imgH="3937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956539" y="1303821"/>
                          <a:ext cx="2216150" cy="6365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5169127" y="3828601"/>
            <a:ext cx="4080379" cy="2308324"/>
            <a:chOff x="5169127" y="3828601"/>
            <a:chExt cx="4080379" cy="2308324"/>
          </a:xfrm>
        </p:grpSpPr>
        <p:grpSp>
          <p:nvGrpSpPr>
            <p:cNvPr id="15" name="组合 14"/>
            <p:cNvGrpSpPr/>
            <p:nvPr/>
          </p:nvGrpSpPr>
          <p:grpSpPr>
            <a:xfrm>
              <a:off x="5169127" y="3828601"/>
              <a:ext cx="4080379" cy="2308324"/>
              <a:chOff x="5169127" y="3828601"/>
              <a:chExt cx="4080379" cy="2308324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5169127" y="3828601"/>
                <a:ext cx="4080379" cy="2308324"/>
                <a:chOff x="4676774" y="475704"/>
                <a:chExt cx="4080379" cy="2308324"/>
              </a:xfrm>
            </p:grpSpPr>
            <p:cxnSp>
              <p:nvCxnSpPr>
                <p:cNvPr id="11" name="直接连接符 10"/>
                <p:cNvCxnSpPr/>
                <p:nvPr/>
              </p:nvCxnSpPr>
              <p:spPr>
                <a:xfrm>
                  <a:off x="4676774" y="1661785"/>
                  <a:ext cx="720000" cy="0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12" name="矩形 11"/>
                <p:cNvSpPr/>
                <p:nvPr/>
              </p:nvSpPr>
              <p:spPr>
                <a:xfrm>
                  <a:off x="5324474" y="475704"/>
                  <a:ext cx="3432679" cy="2308324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600000"/>
                    </a:lnSpc>
                  </a:pPr>
                  <a:endParaRPr lang="zh-CN" altLang="en-US" sz="2400" b="1" i="1">
                    <a:solidFill>
                      <a:srgbClr val="002060"/>
                    </a:solidFill>
                  </a:endParaRPr>
                </a:p>
              </p:txBody>
            </p:sp>
          </p:grpSp>
          <p:graphicFrame>
            <p:nvGraphicFramePr>
              <p:cNvPr id="13" name="对象 12"/>
              <p:cNvGraphicFramePr>
                <a:graphicFrameLocks noChangeAspect="1"/>
              </p:cNvGraphicFramePr>
              <p:nvPr/>
            </p:nvGraphicFramePr>
            <p:xfrm>
              <a:off x="5892793" y="3848365"/>
              <a:ext cx="2968625" cy="858838"/>
            </p:xfrm>
            <a:graphic>
              <a:graphicData uri="http://schemas.openxmlformats.org/presentationml/2006/ole">
                <mc:AlternateContent>
                  <mc:Choice xmlns:v="urn:schemas-microsoft-com:vml" Requires="v">
                    <p:oleObj spid="_x0000_s1053" name="Equation" r:id="rId4" imgW="83210400" imgH="24079200" progId="Equation.DSMT4">
                      <p:embed/>
                    </p:oleObj>
                  </mc:Choice>
                  <mc:Fallback>
                    <p:oleObj name="Equation" r:id="rId4" imgW="83210400" imgH="24079200" progId="Equation.DSMT4">
                      <p:embed/>
                      <p:pic>
                        <p:nvPicPr>
                          <p:cNvPr id="0" name="OLE substitute image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5892793" y="3848365"/>
                            <a:ext cx="2968625" cy="85883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5892793" y="5179829"/>
            <a:ext cx="3136900" cy="800100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54" name="Equation" r:id="rId6" imgW="38404800" imgH="9448800" progId="Equation.DSMT4">
                    <p:embed/>
                  </p:oleObj>
                </mc:Choice>
                <mc:Fallback>
                  <p:oleObj name="Equation" r:id="rId6" imgW="38404800" imgH="94488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5892793" y="5179829"/>
                          <a:ext cx="3136900" cy="8001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8" name="New picture"/>
          <p:cNvPicPr/>
          <p:nvPr/>
        </p:nvPicPr>
        <p:blipFill>
          <a:blip r:embed="rId8"/>
          <a:stretch>
            <a:fillRect/>
          </a:stretch>
        </p:blipFill>
        <p:spPr>
          <a:xfrm>
            <a:off x="11645900" y="119126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13533" y="1860948"/>
            <a:ext cx="8605838" cy="1949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00025">
              <a:lnSpc>
                <a:spcPct val="150000"/>
              </a:lnSpc>
            </a:pPr>
            <a:r>
              <a:rPr lang="en-US" altLang="zh-CN" sz="2800" b="1">
                <a:latin typeface="+mn-lt"/>
                <a:ea typeface="+mn-ea"/>
              </a:rPr>
              <a:t>1.</a:t>
            </a:r>
            <a:r>
              <a:rPr lang="zh-CN" altLang="en-US" sz="2800" b="1">
                <a:latin typeface="+mn-lt"/>
                <a:ea typeface="+mn-ea"/>
              </a:rPr>
              <a:t>理解数据的权和加权平均数的概念，体会权的作用</a:t>
            </a:r>
            <a:r>
              <a:rPr lang="en-US" altLang="zh-CN" sz="2800" b="1">
                <a:latin typeface="+mn-lt"/>
                <a:ea typeface="+mn-ea"/>
              </a:rPr>
              <a:t>.</a:t>
            </a:r>
            <a:endParaRPr lang="en-US" altLang="zh-CN" sz="2800" b="1">
              <a:latin typeface="+mn-lt"/>
              <a:ea typeface="+mn-ea"/>
            </a:endParaRPr>
          </a:p>
          <a:p>
            <a:pPr indent="200025">
              <a:lnSpc>
                <a:spcPct val="150000"/>
              </a:lnSpc>
            </a:pPr>
            <a:r>
              <a:rPr lang="en-US" altLang="zh-CN" sz="2800" b="1">
                <a:latin typeface="+mn-lt"/>
                <a:ea typeface="+mn-ea"/>
              </a:rPr>
              <a:t>2.</a:t>
            </a:r>
            <a:r>
              <a:rPr lang="zh-CN" altLang="en-US" sz="2800" b="1">
                <a:latin typeface="+mn-lt"/>
                <a:ea typeface="+mn-ea"/>
              </a:rPr>
              <a:t>明确加权平均数与算术平均数的关系，掌握加权平均数的计算方法</a:t>
            </a:r>
            <a:r>
              <a:rPr lang="en-US" altLang="zh-CN" sz="2800" b="1">
                <a:latin typeface="+mn-lt"/>
                <a:ea typeface="+mn-ea"/>
              </a:rPr>
              <a:t>. </a:t>
            </a:r>
            <a:endParaRPr lang="en-US" altLang="zh-CN" sz="2800" b="1"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984737" y="1705708"/>
            <a:ext cx="102518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smtClean="0">
                <a:latin typeface="+mn-lt"/>
                <a:ea typeface="+mn-ea"/>
              </a:rPr>
              <a:t>当我们收集到数据后，通常是用统计图表整理和描述数据</a:t>
            </a:r>
            <a:r>
              <a:rPr lang="en-US" altLang="zh-CN" sz="2800" b="1" smtClean="0">
                <a:latin typeface="+mn-lt"/>
                <a:ea typeface="+mn-ea"/>
              </a:rPr>
              <a:t>.</a:t>
            </a:r>
            <a:r>
              <a:rPr lang="zh-CN" altLang="en-US" sz="2800" b="1" smtClean="0">
                <a:latin typeface="+mn-lt"/>
                <a:ea typeface="+mn-ea"/>
              </a:rPr>
              <a:t>为了进一步获取信息，还需要对数据进行分析</a:t>
            </a:r>
            <a:r>
              <a:rPr lang="en-US" altLang="zh-CN" sz="2800" b="1" smtClean="0">
                <a:latin typeface="+mn-lt"/>
                <a:ea typeface="+mn-ea"/>
              </a:rPr>
              <a:t>.</a:t>
            </a:r>
            <a:r>
              <a:rPr lang="zh-CN" altLang="en-US" sz="2800" b="1" smtClean="0">
                <a:latin typeface="+mn-lt"/>
                <a:ea typeface="+mn-ea"/>
              </a:rPr>
              <a:t>以前通过数据计算，我们学习了平均数，知道它可以反映一组数据的平均水平</a:t>
            </a:r>
            <a:r>
              <a:rPr lang="en-US" altLang="zh-CN" sz="2800" b="1" smtClean="0">
                <a:latin typeface="+mn-lt"/>
                <a:ea typeface="+mn-ea"/>
              </a:rPr>
              <a:t>.</a:t>
            </a:r>
            <a:r>
              <a:rPr lang="zh-CN" altLang="en-US" sz="2800" b="1" smtClean="0">
                <a:latin typeface="+mn-lt"/>
                <a:ea typeface="+mn-ea"/>
              </a:rPr>
              <a:t>这节课我们将在实际问题情境中，进一步探讨平均数的统计意义</a:t>
            </a:r>
            <a:r>
              <a:rPr lang="en-US" altLang="zh-CN" sz="2800" b="1" smtClean="0">
                <a:latin typeface="+mn-lt"/>
                <a:ea typeface="+mn-ea"/>
              </a:rPr>
              <a:t>.</a:t>
            </a:r>
            <a:endParaRPr lang="zh-CN" altLang="en-US" sz="2800" b="1"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TextBox 26"/>
          <p:cNvSpPr txBox="1">
            <a:spLocks noChangeArrowheads="1"/>
          </p:cNvSpPr>
          <p:nvPr/>
        </p:nvSpPr>
        <p:spPr bwMode="auto">
          <a:xfrm>
            <a:off x="536340" y="1290886"/>
            <a:ext cx="10911252" cy="1114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eaLnBrk="1" hangingPunct="1">
              <a:lnSpc>
                <a:spcPct val="125000"/>
              </a:lnSpc>
            </a:pPr>
            <a:r>
              <a:rPr lang="zh-CN" altLang="en-US" sz="2800" b="1" smtClean="0">
                <a:latin typeface="Times New Roman" panose="02020603050405020304" pitchFamily="18" charset="0"/>
              </a:rPr>
              <a:t>一家</a:t>
            </a:r>
            <a:r>
              <a:rPr lang="zh-CN" altLang="en-US" sz="2800" b="1">
                <a:latin typeface="Times New Roman" panose="02020603050405020304" pitchFamily="18" charset="0"/>
              </a:rPr>
              <a:t>公司打算招聘一名英文翻译</a:t>
            </a:r>
            <a:r>
              <a:rPr lang="en-US" altLang="zh-CN" sz="2800" b="1">
                <a:latin typeface="Times New Roman" panose="02020603050405020304" pitchFamily="18" charset="0"/>
              </a:rPr>
              <a:t>. </a:t>
            </a:r>
            <a:r>
              <a:rPr lang="zh-CN" altLang="en-US" sz="2800" b="1">
                <a:latin typeface="Times New Roman" panose="02020603050405020304" pitchFamily="18" charset="0"/>
              </a:rPr>
              <a:t>对甲、乙</a:t>
            </a:r>
            <a:r>
              <a:rPr lang="zh-CN" altLang="en-US" sz="2800" b="1" smtClean="0">
                <a:latin typeface="Times New Roman" panose="02020603050405020304" pitchFamily="18" charset="0"/>
              </a:rPr>
              <a:t>两名</a:t>
            </a:r>
            <a:r>
              <a:rPr lang="zh-CN" altLang="en-US" sz="2800" b="1">
                <a:latin typeface="Times New Roman" panose="02020603050405020304" pitchFamily="18" charset="0"/>
              </a:rPr>
              <a:t>应试者进行了听、说、读、写的英语水平测试</a:t>
            </a:r>
            <a:r>
              <a:rPr lang="zh-CN" altLang="en-US" sz="2800" b="1" smtClean="0">
                <a:latin typeface="Times New Roman" panose="02020603050405020304" pitchFamily="18" charset="0"/>
              </a:rPr>
              <a:t>，他们</a:t>
            </a:r>
            <a:r>
              <a:rPr lang="zh-CN" altLang="en-US" sz="2800" b="1">
                <a:latin typeface="Times New Roman" panose="02020603050405020304" pitchFamily="18" charset="0"/>
              </a:rPr>
              <a:t>的各项成绩（百分制）如下表所示</a:t>
            </a:r>
            <a:r>
              <a:rPr lang="en-US" altLang="zh-CN" sz="2800" b="1">
                <a:latin typeface="Times New Roman" panose="02020603050405020304" pitchFamily="18" charset="0"/>
              </a:rPr>
              <a:t>.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2909580" y="2948566"/>
          <a:ext cx="6950075" cy="16541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90015"/>
                <a:gridCol w="1390015"/>
                <a:gridCol w="1390015"/>
                <a:gridCol w="1390015"/>
                <a:gridCol w="1390015"/>
              </a:tblGrid>
              <a:tr h="551392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应试者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听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说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读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写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</a:tr>
              <a:tr h="551392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甲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</a:tr>
              <a:tr h="551392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乙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1828197" y="2332202"/>
            <a:ext cx="7445375" cy="3754874"/>
            <a:chOff x="1828197" y="2332202"/>
            <a:chExt cx="7445375" cy="3754874"/>
          </a:xfrm>
        </p:grpSpPr>
        <p:sp>
          <p:nvSpPr>
            <p:cNvPr id="5" name="TextBox 26"/>
            <p:cNvSpPr txBox="1">
              <a:spLocks noChangeArrowheads="1"/>
            </p:cNvSpPr>
            <p:nvPr/>
          </p:nvSpPr>
          <p:spPr bwMode="auto">
            <a:xfrm>
              <a:off x="1828197" y="2332202"/>
              <a:ext cx="7445375" cy="3754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800" b="1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解：根据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平均数公式，甲的平均成绩为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eaLnBrk="1" hangingPunct="1">
                <a:lnSpc>
                  <a:spcPct val="150000"/>
                </a:lnSpc>
              </a:pP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eaLnBrk="1" hangingPunct="1">
                <a:lnSpc>
                  <a:spcPct val="150000"/>
                </a:lnSpc>
              </a:pP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eaLnBrk="1" hangingPunct="1">
                <a:lnSpc>
                  <a:spcPct val="20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乙的平均成绩为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eaLnBrk="1" hangingPunct="1">
                <a:lnSpc>
                  <a:spcPct val="20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因为甲的平均成绩比乙高，所以应该录取甲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797301" y="3129985"/>
            <a:ext cx="3469154" cy="888103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38" name="Equation" r:id="rId2" imgW="1586865" imgH="406400" progId="Equation.DSMT4">
                    <p:embed/>
                  </p:oleObj>
                </mc:Choice>
                <mc:Fallback>
                  <p:oleObj name="Equation" r:id="rId2" imgW="1586865" imgH="4064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797301" y="3129985"/>
                          <a:ext cx="3469154" cy="88810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4488110" y="4331307"/>
            <a:ext cx="3293082" cy="893039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39" name="Equation" r:id="rId4" imgW="1497965" imgH="406400" progId="Equation.DSMT4">
                    <p:embed/>
                  </p:oleObj>
                </mc:Choice>
                <mc:Fallback>
                  <p:oleObj name="Equation" r:id="rId4" imgW="1497965" imgH="4064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488110" y="4331307"/>
                          <a:ext cx="3293082" cy="89303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矩形 1"/>
          <p:cNvSpPr/>
          <p:nvPr/>
        </p:nvSpPr>
        <p:spPr>
          <a:xfrm>
            <a:off x="841130" y="987870"/>
            <a:ext cx="101316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smtClean="0">
                <a:latin typeface="Times New Roman" panose="02020603050405020304" pitchFamily="18" charset="0"/>
              </a:rPr>
              <a:t>问题</a:t>
            </a:r>
            <a:r>
              <a:rPr lang="en-US" altLang="zh-CN" sz="2800" b="1" smtClean="0">
                <a:latin typeface="Times New Roman" panose="02020603050405020304" pitchFamily="18" charset="0"/>
              </a:rPr>
              <a:t>1</a:t>
            </a:r>
            <a:r>
              <a:rPr lang="zh-CN" altLang="en-US" sz="2800" b="1" smtClean="0">
                <a:latin typeface="Times New Roman" panose="02020603050405020304" pitchFamily="18" charset="0"/>
              </a:rPr>
              <a:t>：如果</a:t>
            </a:r>
            <a:r>
              <a:rPr lang="zh-CN" altLang="en-US" sz="2800" b="1">
                <a:latin typeface="Times New Roman" panose="02020603050405020304" pitchFamily="18" charset="0"/>
              </a:rPr>
              <a:t>这家公司想招一名综合能力较强的翻译</a:t>
            </a:r>
            <a:r>
              <a:rPr lang="zh-CN" altLang="en-US" sz="2800" b="1" smtClean="0">
                <a:latin typeface="Times New Roman" panose="02020603050405020304" pitchFamily="18" charset="0"/>
              </a:rPr>
              <a:t>，计算</a:t>
            </a:r>
            <a:r>
              <a:rPr lang="zh-CN" altLang="en-US" sz="2800" b="1">
                <a:latin typeface="Times New Roman" panose="02020603050405020304" pitchFamily="18" charset="0"/>
              </a:rPr>
              <a:t>两名应试者的</a:t>
            </a:r>
            <a:r>
              <a:rPr lang="zh-CN" altLang="en-US" sz="2800" b="1" smtClean="0">
                <a:latin typeface="Times New Roman" panose="02020603050405020304" pitchFamily="18" charset="0"/>
              </a:rPr>
              <a:t>平均成绩</a:t>
            </a:r>
            <a:r>
              <a:rPr lang="en-US" altLang="zh-CN" sz="2800" b="1">
                <a:latin typeface="Times New Roman" panose="02020603050405020304" pitchFamily="18" charset="0"/>
              </a:rPr>
              <a:t>(</a:t>
            </a:r>
            <a:r>
              <a:rPr lang="zh-CN" altLang="en-US" sz="2800" b="1">
                <a:latin typeface="Times New Roman" panose="02020603050405020304" pitchFamily="18" charset="0"/>
              </a:rPr>
              <a:t>百分制</a:t>
            </a:r>
            <a:r>
              <a:rPr lang="en-US" altLang="zh-CN" sz="2800" b="1" smtClean="0">
                <a:latin typeface="Times New Roman" panose="02020603050405020304" pitchFamily="18" charset="0"/>
              </a:rPr>
              <a:t>).</a:t>
            </a:r>
            <a:r>
              <a:rPr lang="zh-CN" altLang="en-US" sz="2800" b="1" smtClean="0">
                <a:latin typeface="Times New Roman" panose="02020603050405020304" pitchFamily="18" charset="0"/>
              </a:rPr>
              <a:t>从</a:t>
            </a:r>
            <a:r>
              <a:rPr lang="zh-CN" altLang="en-US" sz="2800" b="1">
                <a:latin typeface="Times New Roman" panose="02020603050405020304" pitchFamily="18" charset="0"/>
              </a:rPr>
              <a:t>他们的成绩看</a:t>
            </a:r>
            <a:r>
              <a:rPr lang="zh-CN" altLang="en-US" sz="2800" b="1" smtClean="0">
                <a:latin typeface="Times New Roman" panose="02020603050405020304" pitchFamily="18" charset="0"/>
              </a:rPr>
              <a:t>，应该</a:t>
            </a:r>
            <a:r>
              <a:rPr lang="zh-CN" altLang="en-US" sz="2800" b="1">
                <a:latin typeface="Times New Roman" panose="02020603050405020304" pitchFamily="18" charset="0"/>
              </a:rPr>
              <a:t>录取谁？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/>
        </p:nvGrpSpPr>
        <p:grpSpPr>
          <a:xfrm>
            <a:off x="833679" y="1918173"/>
            <a:ext cx="10569941" cy="1949508"/>
            <a:chOff x="833679" y="1918173"/>
            <a:chExt cx="10569941" cy="1949508"/>
          </a:xfrm>
        </p:grpSpPr>
        <p:sp>
          <p:nvSpPr>
            <p:cNvPr id="2" name="TextBox 26"/>
            <p:cNvSpPr txBox="1">
              <a:spLocks noChangeArrowheads="1"/>
            </p:cNvSpPr>
            <p:nvPr/>
          </p:nvSpPr>
          <p:spPr bwMode="auto">
            <a:xfrm>
              <a:off x="833679" y="1918173"/>
              <a:ext cx="10569941" cy="1949508"/>
            </a:xfrm>
            <a:prstGeom prst="rect">
              <a:avLst/>
            </a:prstGeom>
            <a:ln w="28575">
              <a:prstDash val="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indent="457200" eaLnBrk="1" hangingPunct="1">
                <a:lnSpc>
                  <a:spcPct val="150000"/>
                </a:lnSpc>
              </a:pPr>
              <a:r>
                <a:rPr lang="zh-CN" altLang="en-US" sz="2800" b="1">
                  <a:solidFill>
                    <a:srgbClr val="00B0F0"/>
                  </a:solidFill>
                  <a:latin typeface="Times New Roman" panose="02020603050405020304" pitchFamily="18" charset="0"/>
                </a:rPr>
                <a:t>定义：</a:t>
              </a:r>
              <a:r>
                <a:rPr lang="zh-CN" altLang="en-US" sz="2800" b="1">
                  <a:latin typeface="Times New Roman" panose="02020603050405020304" pitchFamily="18" charset="0"/>
                </a:rPr>
                <a:t>一般地，对于</a:t>
              </a:r>
              <a:r>
                <a:rPr lang="en-US" altLang="zh-CN" sz="2800" b="1" i="1">
                  <a:latin typeface="Times New Roman" panose="02020603050405020304" pitchFamily="18" charset="0"/>
                </a:rPr>
                <a:t>n</a:t>
              </a:r>
              <a:r>
                <a:rPr lang="zh-CN" altLang="en-US" sz="2800" b="1">
                  <a:latin typeface="Times New Roman" panose="02020603050405020304" pitchFamily="18" charset="0"/>
                </a:rPr>
                <a:t>个数</a:t>
              </a:r>
              <a:r>
                <a:rPr lang="en-US" altLang="zh-CN" sz="2800" b="1" i="1">
                  <a:latin typeface="Times New Roman" panose="02020603050405020304" pitchFamily="18" charset="0"/>
                </a:rPr>
                <a:t>x</a:t>
              </a:r>
              <a:r>
                <a:rPr lang="en-US" altLang="zh-CN" sz="2800" b="1" baseline="-25000">
                  <a:latin typeface="Times New Roman" panose="02020603050405020304" pitchFamily="18" charset="0"/>
                </a:rPr>
                <a:t>1</a:t>
              </a:r>
              <a:r>
                <a:rPr lang="zh-CN" altLang="en-US" sz="2800" b="1">
                  <a:latin typeface="Times New Roman" panose="02020603050405020304" pitchFamily="18" charset="0"/>
                </a:rPr>
                <a:t>，</a:t>
              </a:r>
              <a:r>
                <a:rPr lang="en-US" altLang="zh-CN" sz="2800" b="1" i="1">
                  <a:latin typeface="Times New Roman" panose="02020603050405020304" pitchFamily="18" charset="0"/>
                </a:rPr>
                <a:t>x</a:t>
              </a:r>
              <a:r>
                <a:rPr lang="en-US" altLang="zh-CN" sz="2800" b="1" baseline="-25000">
                  <a:latin typeface="Times New Roman" panose="02020603050405020304" pitchFamily="18" charset="0"/>
                </a:rPr>
                <a:t>2</a:t>
              </a:r>
              <a:r>
                <a:rPr lang="zh-CN" altLang="en-US" sz="2800" b="1">
                  <a:latin typeface="Times New Roman" panose="02020603050405020304" pitchFamily="18" charset="0"/>
                </a:rPr>
                <a:t>，</a:t>
              </a:r>
              <a:r>
                <a:rPr lang="en-US" altLang="zh-CN" sz="2800" b="1">
                  <a:latin typeface="宋体" panose="02010600030101010101" pitchFamily="2" charset="-122"/>
                </a:rPr>
                <a:t>…</a:t>
              </a:r>
              <a:r>
                <a:rPr lang="zh-CN" altLang="en-US" sz="2800" b="1">
                  <a:latin typeface="Times New Roman" panose="02020603050405020304" pitchFamily="18" charset="0"/>
                </a:rPr>
                <a:t>，</a:t>
              </a:r>
              <a:r>
                <a:rPr lang="en-US" altLang="zh-CN" sz="2800" b="1" i="1" err="1">
                  <a:latin typeface="Times New Roman" panose="02020603050405020304" pitchFamily="18" charset="0"/>
                </a:rPr>
                <a:t>x</a:t>
              </a:r>
              <a:r>
                <a:rPr lang="en-US" altLang="zh-CN" sz="2800" b="1" i="1" baseline="-25000" err="1">
                  <a:latin typeface="Times New Roman" panose="02020603050405020304" pitchFamily="18" charset="0"/>
                </a:rPr>
                <a:t>n</a:t>
              </a:r>
              <a:r>
                <a:rPr lang="zh-CN" altLang="en-US" sz="2800" b="1">
                  <a:latin typeface="Times New Roman" panose="02020603050405020304" pitchFamily="18" charset="0"/>
                </a:rPr>
                <a:t>，</a:t>
              </a:r>
              <a:r>
                <a:rPr lang="zh-CN" altLang="en-US" sz="2800" b="1" smtClean="0">
                  <a:latin typeface="Times New Roman" panose="02020603050405020304" pitchFamily="18" charset="0"/>
                </a:rPr>
                <a:t>我们</a:t>
              </a:r>
              <a:r>
                <a:rPr lang="zh-CN" altLang="en-US" sz="2800" b="1">
                  <a:latin typeface="Times New Roman" panose="02020603050405020304" pitchFamily="18" charset="0"/>
                </a:rPr>
                <a:t>把</a:t>
              </a:r>
              <a:r>
                <a:rPr lang="en-US" altLang="zh-CN" sz="2800" b="1" baseline="-25000">
                  <a:latin typeface="Times New Roman" panose="02020603050405020304" pitchFamily="18" charset="0"/>
                </a:rPr>
                <a:t> </a:t>
              </a:r>
              <a:r>
                <a:rPr lang="en-US" altLang="zh-CN" sz="2800" b="1">
                  <a:latin typeface="Times New Roman" panose="02020603050405020304" pitchFamily="18" charset="0"/>
                </a:rPr>
                <a:t>     (</a:t>
              </a:r>
              <a:r>
                <a:rPr lang="en-US" altLang="zh-CN" sz="2800" b="1" i="1">
                  <a:latin typeface="Times New Roman" panose="02020603050405020304" pitchFamily="18" charset="0"/>
                </a:rPr>
                <a:t>x</a:t>
              </a:r>
              <a:r>
                <a:rPr lang="en-US" altLang="zh-CN" sz="2800" b="1" baseline="-25000">
                  <a:latin typeface="Times New Roman" panose="02020603050405020304" pitchFamily="18" charset="0"/>
                </a:rPr>
                <a:t>1</a:t>
              </a:r>
              <a:r>
                <a:rPr lang="zh-CN" altLang="en-US" sz="2800" b="1">
                  <a:latin typeface="Times New Roman" panose="02020603050405020304" pitchFamily="18" charset="0"/>
                </a:rPr>
                <a:t>＋</a:t>
              </a:r>
              <a:r>
                <a:rPr lang="en-US" altLang="zh-CN" sz="2800" b="1" i="1">
                  <a:latin typeface="Times New Roman" panose="02020603050405020304" pitchFamily="18" charset="0"/>
                </a:rPr>
                <a:t>x</a:t>
              </a:r>
              <a:r>
                <a:rPr lang="en-US" altLang="zh-CN" sz="2800" b="1" baseline="-25000">
                  <a:latin typeface="Times New Roman" panose="02020603050405020304" pitchFamily="18" charset="0"/>
                </a:rPr>
                <a:t>2</a:t>
              </a:r>
              <a:r>
                <a:rPr lang="zh-CN" altLang="en-US" sz="2800" b="1">
                  <a:latin typeface="Times New Roman" panose="02020603050405020304" pitchFamily="18" charset="0"/>
                </a:rPr>
                <a:t>＋</a:t>
              </a:r>
              <a:r>
                <a:rPr lang="en-US" altLang="zh-CN" sz="2800" b="1">
                  <a:latin typeface="宋体" panose="02010600030101010101" pitchFamily="2" charset="-122"/>
                </a:rPr>
                <a:t>…</a:t>
              </a:r>
              <a:r>
                <a:rPr lang="zh-CN" altLang="en-US" sz="2800" b="1">
                  <a:latin typeface="Times New Roman" panose="02020603050405020304" pitchFamily="18" charset="0"/>
                </a:rPr>
                <a:t>＋</a:t>
              </a:r>
              <a:r>
                <a:rPr lang="en-US" altLang="zh-CN" sz="2800" b="1" i="1" err="1">
                  <a:latin typeface="Times New Roman" panose="02020603050405020304" pitchFamily="18" charset="0"/>
                </a:rPr>
                <a:t>x</a:t>
              </a:r>
              <a:r>
                <a:rPr lang="en-US" altLang="zh-CN" sz="2800" b="1" i="1" baseline="-25000" err="1">
                  <a:latin typeface="Times New Roman" panose="02020603050405020304" pitchFamily="18" charset="0"/>
                </a:rPr>
                <a:t>n</a:t>
              </a:r>
              <a:r>
                <a:rPr lang="en-US" altLang="zh-CN" sz="2800" b="1">
                  <a:latin typeface="Times New Roman" panose="02020603050405020304" pitchFamily="18" charset="0"/>
                </a:rPr>
                <a:t>)</a:t>
              </a:r>
              <a:r>
                <a:rPr lang="zh-CN" altLang="en-US" sz="2800" b="1">
                  <a:latin typeface="Times New Roman" panose="02020603050405020304" pitchFamily="18" charset="0"/>
                </a:rPr>
                <a:t>叫做这</a:t>
              </a:r>
              <a:r>
                <a:rPr lang="en-US" altLang="zh-CN" sz="2800" b="1" i="1">
                  <a:latin typeface="Times New Roman" panose="02020603050405020304" pitchFamily="18" charset="0"/>
                </a:rPr>
                <a:t>n</a:t>
              </a:r>
              <a:r>
                <a:rPr lang="zh-CN" altLang="en-US" sz="2800" b="1">
                  <a:latin typeface="Times New Roman" panose="02020603050405020304" pitchFamily="18" charset="0"/>
                </a:rPr>
                <a:t>个数的</a:t>
              </a:r>
              <a:r>
                <a:rPr lang="zh-CN" altLang="en-US" sz="2800" b="1" smtClean="0">
                  <a:latin typeface="Times New Roman" panose="02020603050405020304" pitchFamily="18" charset="0"/>
                </a:rPr>
                <a:t>算术平均数，简称</a:t>
              </a:r>
              <a:r>
                <a:rPr lang="zh-CN" altLang="en-US" sz="2800" b="1">
                  <a:latin typeface="Times New Roman" panose="02020603050405020304" pitchFamily="18" charset="0"/>
                </a:rPr>
                <a:t>平均数；记为           ，读作：“</a:t>
              </a:r>
              <a:r>
                <a:rPr lang="en-US" altLang="zh-CN" sz="2800" b="1" i="1">
                  <a:latin typeface="Times New Roman" panose="02020603050405020304" pitchFamily="18" charset="0"/>
                </a:rPr>
                <a:t>x</a:t>
              </a:r>
              <a:r>
                <a:rPr lang="zh-CN" altLang="en-US" sz="2800" b="1">
                  <a:latin typeface="Times New Roman" panose="02020603050405020304" pitchFamily="18" charset="0"/>
                </a:rPr>
                <a:t>拔”．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3" name="Object 38"/>
            <p:cNvGraphicFramePr>
              <a:graphicFrameLocks noChangeAspect="1"/>
            </p:cNvGraphicFramePr>
            <p:nvPr/>
          </p:nvGraphicFramePr>
          <p:xfrm>
            <a:off x="9347925" y="1935757"/>
            <a:ext cx="288925" cy="771525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0" name="Equation" r:id="rId2" imgW="152400" imgH="405765" progId="Equation.DSMT4">
                    <p:embed/>
                  </p:oleObj>
                </mc:Choice>
                <mc:Fallback>
                  <p:oleObj name="Equation" r:id="rId2" imgW="152400" imgH="405765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9347925" y="1935757"/>
                          <a:ext cx="288925" cy="7715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Object 39"/>
            <p:cNvGraphicFramePr>
              <a:graphicFrameLocks noChangeAspect="1"/>
            </p:cNvGraphicFramePr>
            <p:nvPr/>
          </p:nvGraphicFramePr>
          <p:xfrm>
            <a:off x="9787652" y="2688111"/>
            <a:ext cx="707575" cy="521067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1" name="Equation" r:id="rId4" imgW="292100" imgH="215900" progId="Equation.DSMT4">
                    <p:embed/>
                  </p:oleObj>
                </mc:Choice>
                <mc:Fallback>
                  <p:oleObj name="Equation" r:id="rId4" imgW="292100" imgH="2159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9787652" y="2688111"/>
                          <a:ext cx="707575" cy="52106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060450" y="1603297"/>
            <a:ext cx="10105781" cy="2677656"/>
          </a:xfrm>
          <a:prstGeom prst="rect">
            <a:avLst/>
          </a:prstGeom>
          <a:ln w="28575"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smtClean="0">
                <a:latin typeface="+mn-lt"/>
                <a:ea typeface="+mn-ea"/>
              </a:rPr>
              <a:t>特别提醒：</a:t>
            </a:r>
            <a:endParaRPr lang="en-US" altLang="zh-CN" sz="2800" b="1" smtClean="0">
              <a:latin typeface="+mn-lt"/>
              <a:ea typeface="+mn-ea"/>
            </a:endParaRPr>
          </a:p>
          <a:p>
            <a:pPr indent="541655" eaLnBrk="1" hangingPunct="1">
              <a:lnSpc>
                <a:spcPct val="150000"/>
              </a:lnSpc>
              <a:defRPr/>
            </a:pPr>
            <a:r>
              <a:rPr lang="zh-CN" altLang="en-US" sz="2800" b="1" smtClean="0">
                <a:latin typeface="+mn-lt"/>
                <a:ea typeface="+mn-ea"/>
              </a:rPr>
              <a:t>一组数据的</a:t>
            </a:r>
            <a:r>
              <a:rPr lang="zh-CN" altLang="en-US" sz="2800" b="1" smtClean="0">
                <a:solidFill>
                  <a:srgbClr val="FF0000"/>
                </a:solidFill>
                <a:latin typeface="+mn-lt"/>
                <a:ea typeface="+mn-ea"/>
              </a:rPr>
              <a:t>平均数是唯一</a:t>
            </a:r>
            <a:r>
              <a:rPr lang="zh-CN" altLang="en-US" sz="2800" b="1" smtClean="0">
                <a:latin typeface="+mn-lt"/>
                <a:ea typeface="+mn-ea"/>
              </a:rPr>
              <a:t>的，它不一定是数据中的某个数据；</a:t>
            </a:r>
            <a:endParaRPr lang="zh-CN" altLang="en-US" sz="2800" b="1" smtClean="0">
              <a:latin typeface="+mn-lt"/>
              <a:ea typeface="+mn-ea"/>
            </a:endParaRPr>
          </a:p>
          <a:p>
            <a:pPr indent="541655" eaLnBrk="1" hangingPunct="1">
              <a:lnSpc>
                <a:spcPct val="150000"/>
              </a:lnSpc>
              <a:defRPr/>
            </a:pPr>
            <a:r>
              <a:rPr lang="zh-CN" altLang="en-US" sz="2800" b="1" smtClean="0">
                <a:latin typeface="+mn-lt"/>
                <a:ea typeface="+mn-ea"/>
              </a:rPr>
              <a:t>平均数的大小与一组数据里的每个数据都有关，其中任何一个数据的变动都会引起平均数的变动</a:t>
            </a:r>
            <a:r>
              <a:rPr lang="en-US" altLang="zh-CN" sz="2800" b="1" smtClean="0">
                <a:latin typeface="+mn-lt"/>
                <a:ea typeface="+mn-ea"/>
              </a:rPr>
              <a:t>.</a:t>
            </a:r>
            <a:endParaRPr lang="en-US" altLang="zh-CN" sz="2800" b="1" smtClean="0"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647943" y="1180001"/>
            <a:ext cx="11037034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问题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：如果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这家公司想招一名笔译能力较强的翻译，听、说、读、写成绩按照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 : 1 : 3 : 4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的比确定，计算两名应试者的平均成绩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百分制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).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从他们的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成绩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看，应该录取谁？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575484" y="3572798"/>
          <a:ext cx="6950075" cy="16541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90015"/>
                <a:gridCol w="1390015"/>
                <a:gridCol w="1390015"/>
                <a:gridCol w="1390015"/>
                <a:gridCol w="1390015"/>
              </a:tblGrid>
              <a:tr h="551392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应试者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听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说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读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写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</a:tr>
              <a:tr h="551392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甲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</a:tr>
              <a:tr h="551392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乙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95" marB="45695"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OGMyZGFjN2ExOTI4OGYzNmU3OTg3N2UxYWY3OGYwMmIifQ=="/>
  <p:tag name="KSO_WPP_MARK_KEY" val="7900bc92-2a58-4b31-9769-949812cf50d5"/>
</p:tagLst>
</file>

<file path=ppt/theme/theme1.xml><?xml version="1.0" encoding="utf-8"?>
<a:theme xmlns:r="http://schemas.openxmlformats.org/officeDocument/2006/relationships"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60</Paragraphs>
  <Slides>27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6">
      <vt:lpstr>Arial</vt:lpstr>
      <vt:lpstr>Times New Roman</vt:lpstr>
      <vt:lpstr>宋体</vt:lpstr>
      <vt:lpstr>等线</vt:lpstr>
      <vt:lpstr>微软雅黑</vt:lpstr>
      <vt:lpstr>Calibri</vt:lpstr>
      <vt:lpstr>楷体</vt:lpstr>
      <vt:lpstr>Calibri Light</vt:lpstr>
      <vt:lpstr>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2022-12-28T11:58:05.058</cp:lastPrinted>
  <dcterms:created xsi:type="dcterms:W3CDTF">2022-12-28T11:58:05Z</dcterms:created>
  <dcterms:modified xsi:type="dcterms:W3CDTF">2022-12-28T03:58:05Z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